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1"/>
  </p:notesMasterIdLst>
  <p:sldIdLst>
    <p:sldId id="287" r:id="rId2"/>
    <p:sldId id="288" r:id="rId3"/>
    <p:sldId id="274" r:id="rId4"/>
    <p:sldId id="275" r:id="rId5"/>
    <p:sldId id="282" r:id="rId6"/>
    <p:sldId id="283" r:id="rId7"/>
    <p:sldId id="291" r:id="rId8"/>
    <p:sldId id="284" r:id="rId9"/>
    <p:sldId id="285" r:id="rId10"/>
    <p:sldId id="264" r:id="rId11"/>
    <p:sldId id="265" r:id="rId12"/>
    <p:sldId id="266" r:id="rId13"/>
    <p:sldId id="289" r:id="rId14"/>
    <p:sldId id="256" r:id="rId15"/>
    <p:sldId id="259" r:id="rId16"/>
    <p:sldId id="260" r:id="rId17"/>
    <p:sldId id="261" r:id="rId18"/>
    <p:sldId id="286" r:id="rId19"/>
    <p:sldId id="292" r:id="rId20"/>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c"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EFF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97" autoAdjust="0"/>
    <p:restoredTop sz="94630" autoAdjust="0"/>
  </p:normalViewPr>
  <p:slideViewPr>
    <p:cSldViewPr>
      <p:cViewPr varScale="1">
        <p:scale>
          <a:sx n="115" d="100"/>
          <a:sy n="115" d="100"/>
        </p:scale>
        <p:origin x="666" y="102"/>
      </p:cViewPr>
      <p:guideLst>
        <p:guide orient="horz" pos="1620"/>
        <p:guide pos="2880"/>
      </p:guideLst>
    </p:cSldViewPr>
  </p:slideViewPr>
  <p:outlineViewPr>
    <p:cViewPr>
      <p:scale>
        <a:sx n="33" d="100"/>
        <a:sy n="33" d="100"/>
      </p:scale>
      <p:origin x="0" y="-1164"/>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5558228832507064E-2"/>
          <c:y val="0"/>
          <c:w val="0.67627053562749095"/>
          <c:h val="1"/>
        </c:manualLayout>
      </c:layout>
      <c:pieChart>
        <c:varyColors val="1"/>
        <c:ser>
          <c:idx val="0"/>
          <c:order val="0"/>
          <c:tx>
            <c:strRef>
              <c:f>Sheet1!$B$1</c:f>
              <c:strCache>
                <c:ptCount val="1"/>
                <c:pt idx="0">
                  <c:v>Sales</c:v>
                </c:pt>
              </c:strCache>
            </c:strRef>
          </c:tx>
          <c:dPt>
            <c:idx val="0"/>
            <c:bubble3D val="0"/>
            <c:spPr>
              <a:gradFill rotWithShape="1">
                <a:gsLst>
                  <a:gs pos="0">
                    <a:schemeClr val="accent1">
                      <a:tint val="73000"/>
                      <a:satMod val="150000"/>
                    </a:schemeClr>
                  </a:gs>
                  <a:gs pos="25000">
                    <a:schemeClr val="accent1">
                      <a:tint val="96000"/>
                      <a:shade val="80000"/>
                      <a:satMod val="105000"/>
                    </a:schemeClr>
                  </a:gs>
                  <a:gs pos="38000">
                    <a:schemeClr val="accent1">
                      <a:tint val="96000"/>
                      <a:shade val="59000"/>
                      <a:satMod val="120000"/>
                    </a:schemeClr>
                  </a:gs>
                  <a:gs pos="55000">
                    <a:schemeClr val="accent1">
                      <a:shade val="57000"/>
                      <a:satMod val="120000"/>
                    </a:schemeClr>
                  </a:gs>
                  <a:gs pos="80000">
                    <a:schemeClr val="accent1">
                      <a:shade val="56000"/>
                      <a:satMod val="145000"/>
                    </a:schemeClr>
                  </a:gs>
                  <a:gs pos="88000">
                    <a:schemeClr val="accent1">
                      <a:shade val="63000"/>
                      <a:satMod val="160000"/>
                    </a:schemeClr>
                  </a:gs>
                  <a:gs pos="100000">
                    <a:schemeClr val="accent1">
                      <a:tint val="99555"/>
                      <a:satMod val="155000"/>
                    </a:schemeClr>
                  </a:gs>
                </a:gsLst>
                <a:lin ang="5400000" scaled="1"/>
              </a:gradFill>
              <a:ln>
                <a:noFill/>
              </a:ln>
              <a:effectLst>
                <a:glow rad="76200">
                  <a:scrgbClr r="0" g="0" b="0">
                    <a:tint val="30000"/>
                    <a:shade val="95000"/>
                    <a:satMod val="300000"/>
                    <a:alpha val="50000"/>
                  </a:scrgbClr>
                </a:glow>
              </a:effectLst>
              <a:scene3d>
                <a:camera prst="orthographicFront" fov="0">
                  <a:rot lat="0" lon="0" rev="0"/>
                </a:camera>
                <a:lightRig rig="harsh" dir="t">
                  <a:rot lat="6000000" lon="6000000" rev="0"/>
                </a:lightRig>
              </a:scene3d>
              <a:sp3d contourW="10000" prstMaterial="metal">
                <a:bevelT w="20000" h="9000" prst="softRound"/>
                <a:contourClr>
                  <a:scrgbClr r="0" g="0" b="0">
                    <a:shade val="30000"/>
                    <a:satMod val="200000"/>
                  </a:scrgbClr>
                </a:contourClr>
              </a:sp3d>
            </c:spPr>
          </c:dPt>
          <c:dPt>
            <c:idx val="1"/>
            <c:bubble3D val="0"/>
            <c:spPr>
              <a:gradFill rotWithShape="1">
                <a:gsLst>
                  <a:gs pos="0">
                    <a:schemeClr val="accent3">
                      <a:tint val="73000"/>
                      <a:satMod val="150000"/>
                    </a:schemeClr>
                  </a:gs>
                  <a:gs pos="25000">
                    <a:schemeClr val="accent3">
                      <a:tint val="96000"/>
                      <a:shade val="80000"/>
                      <a:satMod val="105000"/>
                    </a:schemeClr>
                  </a:gs>
                  <a:gs pos="38000">
                    <a:schemeClr val="accent3">
                      <a:tint val="96000"/>
                      <a:shade val="59000"/>
                      <a:satMod val="120000"/>
                    </a:schemeClr>
                  </a:gs>
                  <a:gs pos="55000">
                    <a:schemeClr val="accent3">
                      <a:shade val="57000"/>
                      <a:satMod val="120000"/>
                    </a:schemeClr>
                  </a:gs>
                  <a:gs pos="80000">
                    <a:schemeClr val="accent3">
                      <a:shade val="56000"/>
                      <a:satMod val="145000"/>
                    </a:schemeClr>
                  </a:gs>
                  <a:gs pos="88000">
                    <a:schemeClr val="accent3">
                      <a:shade val="63000"/>
                      <a:satMod val="160000"/>
                    </a:schemeClr>
                  </a:gs>
                  <a:gs pos="100000">
                    <a:schemeClr val="accent3">
                      <a:tint val="99555"/>
                      <a:satMod val="155000"/>
                    </a:schemeClr>
                  </a:gs>
                </a:gsLst>
                <a:lin ang="5400000" scaled="1"/>
              </a:gradFill>
              <a:ln>
                <a:noFill/>
              </a:ln>
              <a:effectLst>
                <a:glow rad="76200">
                  <a:scrgbClr r="0" g="0" b="0">
                    <a:tint val="30000"/>
                    <a:shade val="95000"/>
                    <a:satMod val="300000"/>
                    <a:alpha val="50000"/>
                  </a:scrgbClr>
                </a:glow>
              </a:effectLst>
              <a:scene3d>
                <a:camera prst="orthographicFront" fov="0">
                  <a:rot lat="0" lon="0" rev="0"/>
                </a:camera>
                <a:lightRig rig="harsh" dir="t">
                  <a:rot lat="6000000" lon="6000000" rev="0"/>
                </a:lightRig>
              </a:scene3d>
              <a:sp3d contourW="10000" prstMaterial="metal">
                <a:bevelT w="20000" h="9000" prst="softRound"/>
                <a:contourClr>
                  <a:scrgbClr r="0" g="0" b="0">
                    <a:shade val="30000"/>
                    <a:satMod val="200000"/>
                  </a:scrgbClr>
                </a:contourClr>
              </a:sp3d>
            </c:spPr>
          </c:dPt>
          <c:dPt>
            <c:idx val="2"/>
            <c:bubble3D val="0"/>
            <c:spPr>
              <a:gradFill rotWithShape="1">
                <a:gsLst>
                  <a:gs pos="0">
                    <a:schemeClr val="accent2">
                      <a:tint val="73000"/>
                      <a:satMod val="150000"/>
                    </a:schemeClr>
                  </a:gs>
                  <a:gs pos="25000">
                    <a:schemeClr val="accent2">
                      <a:tint val="96000"/>
                      <a:shade val="80000"/>
                      <a:satMod val="105000"/>
                    </a:schemeClr>
                  </a:gs>
                  <a:gs pos="38000">
                    <a:schemeClr val="accent2">
                      <a:tint val="96000"/>
                      <a:shade val="59000"/>
                      <a:satMod val="120000"/>
                    </a:schemeClr>
                  </a:gs>
                  <a:gs pos="55000">
                    <a:schemeClr val="accent2">
                      <a:shade val="57000"/>
                      <a:satMod val="120000"/>
                    </a:schemeClr>
                  </a:gs>
                  <a:gs pos="80000">
                    <a:schemeClr val="accent2">
                      <a:shade val="56000"/>
                      <a:satMod val="145000"/>
                    </a:schemeClr>
                  </a:gs>
                  <a:gs pos="88000">
                    <a:schemeClr val="accent2">
                      <a:shade val="63000"/>
                      <a:satMod val="160000"/>
                    </a:schemeClr>
                  </a:gs>
                  <a:gs pos="100000">
                    <a:schemeClr val="accent2">
                      <a:tint val="99555"/>
                      <a:satMod val="155000"/>
                    </a:schemeClr>
                  </a:gs>
                </a:gsLst>
                <a:lin ang="5400000" scaled="1"/>
              </a:gradFill>
              <a:ln>
                <a:noFill/>
              </a:ln>
              <a:effectLst>
                <a:glow rad="76200">
                  <a:schemeClr val="accent2">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accent2">
                    <a:shade val="30000"/>
                    <a:satMod val="200000"/>
                  </a:schemeClr>
                </a:contourClr>
              </a:sp3d>
            </c:spPr>
          </c:dPt>
          <c:dPt>
            <c:idx val="3"/>
            <c:bubble3D val="0"/>
            <c:spPr>
              <a:gradFill rotWithShape="1">
                <a:gsLst>
                  <a:gs pos="0">
                    <a:schemeClr val="accent1">
                      <a:lumMod val="60000"/>
                      <a:tint val="73000"/>
                      <a:satMod val="150000"/>
                    </a:schemeClr>
                  </a:gs>
                  <a:gs pos="25000">
                    <a:schemeClr val="accent1">
                      <a:lumMod val="60000"/>
                      <a:tint val="96000"/>
                      <a:shade val="80000"/>
                      <a:satMod val="105000"/>
                    </a:schemeClr>
                  </a:gs>
                  <a:gs pos="38000">
                    <a:schemeClr val="accent1">
                      <a:lumMod val="60000"/>
                      <a:tint val="96000"/>
                      <a:shade val="59000"/>
                      <a:satMod val="120000"/>
                    </a:schemeClr>
                  </a:gs>
                  <a:gs pos="55000">
                    <a:schemeClr val="accent1">
                      <a:lumMod val="60000"/>
                      <a:shade val="57000"/>
                      <a:satMod val="120000"/>
                    </a:schemeClr>
                  </a:gs>
                  <a:gs pos="80000">
                    <a:schemeClr val="accent1">
                      <a:lumMod val="60000"/>
                      <a:shade val="56000"/>
                      <a:satMod val="145000"/>
                    </a:schemeClr>
                  </a:gs>
                  <a:gs pos="88000">
                    <a:schemeClr val="accent1">
                      <a:lumMod val="60000"/>
                      <a:shade val="63000"/>
                      <a:satMod val="160000"/>
                    </a:schemeClr>
                  </a:gs>
                  <a:gs pos="100000">
                    <a:schemeClr val="accent1">
                      <a:lumMod val="60000"/>
                      <a:tint val="99555"/>
                      <a:satMod val="155000"/>
                    </a:schemeClr>
                  </a:gs>
                </a:gsLst>
                <a:lin ang="5400000" scaled="1"/>
              </a:gradFill>
              <a:ln>
                <a:noFill/>
              </a:ln>
              <a:effectLst>
                <a:glow rad="76200">
                  <a:scrgbClr r="0" g="0" b="0">
                    <a:tint val="30000"/>
                    <a:shade val="95000"/>
                    <a:satMod val="300000"/>
                    <a:alpha val="50000"/>
                  </a:scrgbClr>
                </a:glow>
              </a:effectLst>
              <a:scene3d>
                <a:camera prst="orthographicFront" fov="0">
                  <a:rot lat="0" lon="0" rev="0"/>
                </a:camera>
                <a:lightRig rig="harsh" dir="t">
                  <a:rot lat="6000000" lon="6000000" rev="0"/>
                </a:lightRig>
              </a:scene3d>
              <a:sp3d contourW="10000" prstMaterial="metal">
                <a:bevelT w="20000" h="9000" prst="softRound"/>
                <a:contourClr>
                  <a:scrgbClr r="0" g="0" b="0">
                    <a:shade val="30000"/>
                    <a:satMod val="200000"/>
                  </a:scrgbClr>
                </a:contourClr>
              </a:sp3d>
            </c:spPr>
          </c:dPt>
          <c:dPt>
            <c:idx val="4"/>
            <c:bubble3D val="0"/>
            <c:spPr>
              <a:gradFill rotWithShape="1">
                <a:gsLst>
                  <a:gs pos="0">
                    <a:schemeClr val="accent3">
                      <a:lumMod val="60000"/>
                      <a:tint val="73000"/>
                      <a:satMod val="150000"/>
                    </a:schemeClr>
                  </a:gs>
                  <a:gs pos="25000">
                    <a:schemeClr val="accent3">
                      <a:lumMod val="60000"/>
                      <a:tint val="96000"/>
                      <a:shade val="80000"/>
                      <a:satMod val="105000"/>
                    </a:schemeClr>
                  </a:gs>
                  <a:gs pos="38000">
                    <a:schemeClr val="accent3">
                      <a:lumMod val="60000"/>
                      <a:tint val="96000"/>
                      <a:shade val="59000"/>
                      <a:satMod val="120000"/>
                    </a:schemeClr>
                  </a:gs>
                  <a:gs pos="55000">
                    <a:schemeClr val="accent3">
                      <a:lumMod val="60000"/>
                      <a:shade val="57000"/>
                      <a:satMod val="120000"/>
                    </a:schemeClr>
                  </a:gs>
                  <a:gs pos="80000">
                    <a:schemeClr val="accent3">
                      <a:lumMod val="60000"/>
                      <a:shade val="56000"/>
                      <a:satMod val="145000"/>
                    </a:schemeClr>
                  </a:gs>
                  <a:gs pos="88000">
                    <a:schemeClr val="accent3">
                      <a:lumMod val="60000"/>
                      <a:shade val="63000"/>
                      <a:satMod val="160000"/>
                    </a:schemeClr>
                  </a:gs>
                  <a:gs pos="100000">
                    <a:schemeClr val="accent3">
                      <a:lumMod val="60000"/>
                      <a:tint val="99555"/>
                      <a:satMod val="155000"/>
                    </a:schemeClr>
                  </a:gs>
                </a:gsLst>
                <a:lin ang="5400000" scaled="1"/>
              </a:gradFill>
              <a:ln>
                <a:noFill/>
              </a:ln>
              <a:effectLst>
                <a:glow rad="76200">
                  <a:scrgbClr r="0" g="0" b="0">
                    <a:tint val="30000"/>
                    <a:shade val="95000"/>
                    <a:satMod val="300000"/>
                    <a:alpha val="50000"/>
                  </a:scrgbClr>
                </a:glow>
              </a:effectLst>
              <a:scene3d>
                <a:camera prst="orthographicFront" fov="0">
                  <a:rot lat="0" lon="0" rev="0"/>
                </a:camera>
                <a:lightRig rig="harsh" dir="t">
                  <a:rot lat="6000000" lon="6000000" rev="0"/>
                </a:lightRig>
              </a:scene3d>
              <a:sp3d contourW="10000" prstMaterial="metal">
                <a:bevelT w="20000" h="9000" prst="softRound"/>
                <a:contourClr>
                  <a:scrgbClr r="0" g="0" b="0">
                    <a:shade val="30000"/>
                    <a:satMod val="200000"/>
                  </a:scrgbClr>
                </a:contourClr>
              </a:sp3d>
            </c:spPr>
          </c:dPt>
          <c:dPt>
            <c:idx val="5"/>
            <c:bubble3D val="0"/>
            <c:spPr>
              <a:gradFill rotWithShape="1">
                <a:gsLst>
                  <a:gs pos="0">
                    <a:schemeClr val="accent5">
                      <a:lumMod val="60000"/>
                      <a:tint val="73000"/>
                      <a:satMod val="150000"/>
                    </a:schemeClr>
                  </a:gs>
                  <a:gs pos="25000">
                    <a:schemeClr val="accent5">
                      <a:lumMod val="60000"/>
                      <a:tint val="96000"/>
                      <a:shade val="80000"/>
                      <a:satMod val="105000"/>
                    </a:schemeClr>
                  </a:gs>
                  <a:gs pos="38000">
                    <a:schemeClr val="accent5">
                      <a:lumMod val="60000"/>
                      <a:tint val="96000"/>
                      <a:shade val="59000"/>
                      <a:satMod val="120000"/>
                    </a:schemeClr>
                  </a:gs>
                  <a:gs pos="55000">
                    <a:schemeClr val="accent5">
                      <a:lumMod val="60000"/>
                      <a:shade val="57000"/>
                      <a:satMod val="120000"/>
                    </a:schemeClr>
                  </a:gs>
                  <a:gs pos="80000">
                    <a:schemeClr val="accent5">
                      <a:lumMod val="60000"/>
                      <a:shade val="56000"/>
                      <a:satMod val="145000"/>
                    </a:schemeClr>
                  </a:gs>
                  <a:gs pos="88000">
                    <a:schemeClr val="accent5">
                      <a:lumMod val="60000"/>
                      <a:shade val="63000"/>
                      <a:satMod val="160000"/>
                    </a:schemeClr>
                  </a:gs>
                  <a:gs pos="100000">
                    <a:schemeClr val="accent5">
                      <a:lumMod val="60000"/>
                      <a:tint val="99555"/>
                      <a:satMod val="155000"/>
                    </a:schemeClr>
                  </a:gs>
                </a:gsLst>
                <a:lin ang="5400000" scaled="1"/>
              </a:gradFill>
              <a:ln>
                <a:noFill/>
              </a:ln>
              <a:effectLst>
                <a:glow rad="76200">
                  <a:scrgbClr r="0" g="0" b="0">
                    <a:tint val="30000"/>
                    <a:shade val="95000"/>
                    <a:satMod val="300000"/>
                    <a:alpha val="50000"/>
                  </a:scrgbClr>
                </a:glow>
              </a:effectLst>
              <a:scene3d>
                <a:camera prst="orthographicFront" fov="0">
                  <a:rot lat="0" lon="0" rev="0"/>
                </a:camera>
                <a:lightRig rig="harsh" dir="t">
                  <a:rot lat="6000000" lon="6000000" rev="0"/>
                </a:lightRig>
              </a:scene3d>
              <a:sp3d contourW="10000" prstMaterial="metal">
                <a:bevelT w="20000" h="9000" prst="softRound"/>
                <a:contourClr>
                  <a:scrgbClr r="0" g="0" b="0">
                    <a:shade val="30000"/>
                    <a:satMod val="200000"/>
                  </a:scrgbClr>
                </a:contourClr>
              </a:sp3d>
            </c:spPr>
          </c:dPt>
          <c:dPt>
            <c:idx val="6"/>
            <c:bubble3D val="0"/>
            <c:spPr>
              <a:gradFill rotWithShape="1">
                <a:gsLst>
                  <a:gs pos="0">
                    <a:schemeClr val="accent1">
                      <a:lumMod val="80000"/>
                      <a:lumOff val="20000"/>
                      <a:tint val="73000"/>
                      <a:satMod val="150000"/>
                    </a:schemeClr>
                  </a:gs>
                  <a:gs pos="25000">
                    <a:schemeClr val="accent1">
                      <a:lumMod val="80000"/>
                      <a:lumOff val="20000"/>
                      <a:tint val="96000"/>
                      <a:shade val="80000"/>
                      <a:satMod val="105000"/>
                    </a:schemeClr>
                  </a:gs>
                  <a:gs pos="38000">
                    <a:schemeClr val="accent1">
                      <a:lumMod val="80000"/>
                      <a:lumOff val="20000"/>
                      <a:tint val="96000"/>
                      <a:shade val="59000"/>
                      <a:satMod val="120000"/>
                    </a:schemeClr>
                  </a:gs>
                  <a:gs pos="55000">
                    <a:schemeClr val="accent1">
                      <a:lumMod val="80000"/>
                      <a:lumOff val="20000"/>
                      <a:shade val="57000"/>
                      <a:satMod val="120000"/>
                    </a:schemeClr>
                  </a:gs>
                  <a:gs pos="80000">
                    <a:schemeClr val="accent1">
                      <a:lumMod val="80000"/>
                      <a:lumOff val="20000"/>
                      <a:shade val="56000"/>
                      <a:satMod val="145000"/>
                    </a:schemeClr>
                  </a:gs>
                  <a:gs pos="88000">
                    <a:schemeClr val="accent1">
                      <a:lumMod val="80000"/>
                      <a:lumOff val="20000"/>
                      <a:shade val="63000"/>
                      <a:satMod val="160000"/>
                    </a:schemeClr>
                  </a:gs>
                  <a:gs pos="100000">
                    <a:schemeClr val="accent1">
                      <a:lumMod val="80000"/>
                      <a:lumOff val="20000"/>
                      <a:tint val="99555"/>
                      <a:satMod val="155000"/>
                    </a:schemeClr>
                  </a:gs>
                </a:gsLst>
                <a:lin ang="5400000" scaled="1"/>
              </a:gradFill>
              <a:ln>
                <a:noFill/>
              </a:ln>
              <a:effectLst>
                <a:glow rad="76200">
                  <a:scrgbClr r="0" g="0" b="0">
                    <a:tint val="30000"/>
                    <a:shade val="95000"/>
                    <a:satMod val="300000"/>
                    <a:alpha val="50000"/>
                  </a:scrgbClr>
                </a:glow>
              </a:effectLst>
              <a:scene3d>
                <a:camera prst="orthographicFront" fov="0">
                  <a:rot lat="0" lon="0" rev="0"/>
                </a:camera>
                <a:lightRig rig="harsh" dir="t">
                  <a:rot lat="6000000" lon="6000000" rev="0"/>
                </a:lightRig>
              </a:scene3d>
              <a:sp3d contourW="10000" prstMaterial="metal">
                <a:bevelT w="20000" h="9000" prst="softRound"/>
                <a:contourClr>
                  <a:scrgbClr r="0" g="0" b="0">
                    <a:shade val="30000"/>
                    <a:satMod val="200000"/>
                  </a:scrgbClr>
                </a:contourClr>
              </a:sp3d>
            </c:spPr>
          </c:dPt>
          <c:dPt>
            <c:idx val="7"/>
            <c:bubble3D val="0"/>
            <c:spPr>
              <a:gradFill rotWithShape="1">
                <a:gsLst>
                  <a:gs pos="0">
                    <a:schemeClr val="accent6">
                      <a:tint val="73000"/>
                      <a:satMod val="150000"/>
                    </a:schemeClr>
                  </a:gs>
                  <a:gs pos="25000">
                    <a:schemeClr val="accent6">
                      <a:tint val="96000"/>
                      <a:shade val="80000"/>
                      <a:satMod val="105000"/>
                    </a:schemeClr>
                  </a:gs>
                  <a:gs pos="38000">
                    <a:schemeClr val="accent6">
                      <a:tint val="96000"/>
                      <a:shade val="59000"/>
                      <a:satMod val="120000"/>
                    </a:schemeClr>
                  </a:gs>
                  <a:gs pos="55000">
                    <a:schemeClr val="accent6">
                      <a:shade val="57000"/>
                      <a:satMod val="120000"/>
                    </a:schemeClr>
                  </a:gs>
                  <a:gs pos="80000">
                    <a:schemeClr val="accent6">
                      <a:shade val="56000"/>
                      <a:satMod val="145000"/>
                    </a:schemeClr>
                  </a:gs>
                  <a:gs pos="88000">
                    <a:schemeClr val="accent6">
                      <a:shade val="63000"/>
                      <a:satMod val="160000"/>
                    </a:schemeClr>
                  </a:gs>
                  <a:gs pos="100000">
                    <a:schemeClr val="accent6">
                      <a:tint val="99555"/>
                      <a:satMod val="155000"/>
                    </a:schemeClr>
                  </a:gs>
                </a:gsLst>
                <a:lin ang="5400000" scaled="1"/>
              </a:gradFill>
              <a:ln>
                <a:noFill/>
              </a:ln>
              <a:effectLst>
                <a:glow rad="76200">
                  <a:schemeClr val="accent6">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accent6">
                    <a:shade val="30000"/>
                    <a:satMod val="200000"/>
                  </a:schemeClr>
                </a:contourClr>
              </a:sp3d>
            </c:spPr>
          </c:dPt>
          <c:cat>
            <c:strRef>
              <c:f>Sheet1!$A$2:$A$9</c:f>
              <c:strCache>
                <c:ptCount val="8"/>
                <c:pt idx="0">
                  <c:v>glucides</c:v>
                </c:pt>
                <c:pt idx="1">
                  <c:v>protéines</c:v>
                </c:pt>
                <c:pt idx="2">
                  <c:v>lipides</c:v>
                </c:pt>
                <c:pt idx="3">
                  <c:v>vitamines hydrosolubles</c:v>
                </c:pt>
                <c:pt idx="4">
                  <c:v>vitamines liposolubles</c:v>
                </c:pt>
                <c:pt idx="5">
                  <c:v>minéraux</c:v>
                </c:pt>
                <c:pt idx="6">
                  <c:v>Oligo-éléménts</c:v>
                </c:pt>
                <c:pt idx="7">
                  <c:v>eau et autres</c:v>
                </c:pt>
              </c:strCache>
            </c:strRef>
          </c:cat>
          <c:val>
            <c:numRef>
              <c:f>Sheet1!$B$2:$B$9</c:f>
              <c:numCache>
                <c:formatCode>General</c:formatCode>
                <c:ptCount val="8"/>
                <c:pt idx="0">
                  <c:v>4.5</c:v>
                </c:pt>
                <c:pt idx="1">
                  <c:v>3.19</c:v>
                </c:pt>
                <c:pt idx="2">
                  <c:v>3.6</c:v>
                </c:pt>
                <c:pt idx="3">
                  <c:v>9.7999999999999997E-4</c:v>
                </c:pt>
                <c:pt idx="4">
                  <c:v>1.2E-4</c:v>
                </c:pt>
                <c:pt idx="5">
                  <c:v>0.45</c:v>
                </c:pt>
                <c:pt idx="6">
                  <c:v>5.2999999999999998E-4</c:v>
                </c:pt>
                <c:pt idx="7">
                  <c:v>88.258369999999999</c:v>
                </c:pt>
              </c:numCache>
            </c:numRef>
          </c:val>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4">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5BB7D2-0866-4E5D-A923-5E6C9E0CAB5F}" type="datetimeFigureOut">
              <a:rPr lang="fr-FR" smtClean="0"/>
              <a:t>11/04/2021</a:t>
            </a:fld>
            <a:endParaRPr lang="fr-F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45AAB5-5A84-40FD-BDD8-BF5EB68EC16F}" type="slidenum">
              <a:rPr lang="fr-FR" smtClean="0"/>
              <a:t>‹#›</a:t>
            </a:fld>
            <a:endParaRPr lang="fr-FR"/>
          </a:p>
        </p:txBody>
      </p:sp>
    </p:spTree>
    <p:extLst>
      <p:ext uri="{BB962C8B-B14F-4D97-AF65-F5344CB8AC3E}">
        <p14:creationId xmlns:p14="http://schemas.microsoft.com/office/powerpoint/2010/main" val="3675278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10"/>
          </p:nvPr>
        </p:nvSpPr>
        <p:spPr/>
        <p:txBody>
          <a:bodyPr/>
          <a:lstStyle/>
          <a:p>
            <a:fld id="{4F45AAB5-5A84-40FD-BDD8-BF5EB68EC16F}" type="slidenum">
              <a:rPr lang="fr-FR" smtClean="0"/>
              <a:t>1</a:t>
            </a:fld>
            <a:endParaRPr lang="fr-FR"/>
          </a:p>
        </p:txBody>
      </p:sp>
    </p:spTree>
    <p:extLst>
      <p:ext uri="{BB962C8B-B14F-4D97-AF65-F5344CB8AC3E}">
        <p14:creationId xmlns:p14="http://schemas.microsoft.com/office/powerpoint/2010/main" val="537342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10"/>
          </p:nvPr>
        </p:nvSpPr>
        <p:spPr/>
        <p:txBody>
          <a:bodyPr/>
          <a:lstStyle/>
          <a:p>
            <a:fld id="{4F45AAB5-5A84-40FD-BDD8-BF5EB68EC16F}" type="slidenum">
              <a:rPr lang="fr-FR" smtClean="0"/>
              <a:t>4</a:t>
            </a:fld>
            <a:endParaRPr lang="fr-FR"/>
          </a:p>
        </p:txBody>
      </p:sp>
    </p:spTree>
    <p:extLst>
      <p:ext uri="{BB962C8B-B14F-4D97-AF65-F5344CB8AC3E}">
        <p14:creationId xmlns:p14="http://schemas.microsoft.com/office/powerpoint/2010/main" val="3679448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10"/>
          </p:nvPr>
        </p:nvSpPr>
        <p:spPr/>
        <p:txBody>
          <a:bodyPr/>
          <a:lstStyle/>
          <a:p>
            <a:fld id="{4F45AAB5-5A84-40FD-BDD8-BF5EB68EC16F}" type="slidenum">
              <a:rPr lang="fr-FR" smtClean="0"/>
              <a:t>13</a:t>
            </a:fld>
            <a:endParaRPr lang="fr-FR"/>
          </a:p>
        </p:txBody>
      </p:sp>
    </p:spTree>
    <p:extLst>
      <p:ext uri="{BB962C8B-B14F-4D97-AF65-F5344CB8AC3E}">
        <p14:creationId xmlns:p14="http://schemas.microsoft.com/office/powerpoint/2010/main" val="29108398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Ref idx="1002">
        <a:schemeClr val="bg2"/>
      </p:bgRef>
    </p:bg>
    <p:spTree>
      <p:nvGrpSpPr>
        <p:cNvPr id="1" name=""/>
        <p:cNvGrpSpPr/>
        <p:nvPr/>
      </p:nvGrpSpPr>
      <p:grpSpPr>
        <a:xfrm>
          <a:off x="0" y="0"/>
          <a:ext cx="0" cy="0"/>
          <a:chOff x="0" y="0"/>
          <a:chExt cx="0" cy="0"/>
        </a:xfrm>
      </p:grpSpPr>
      <p:sp>
        <p:nvSpPr>
          <p:cNvPr id="7" name="Forme libre 6"/>
          <p:cNvSpPr>
            <a:spLocks/>
          </p:cNvSpPr>
          <p:nvPr/>
        </p:nvSpPr>
        <p:spPr bwMode="auto">
          <a:xfrm>
            <a:off x="0" y="3564094"/>
            <a:ext cx="9144000" cy="158472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orme libre 7"/>
          <p:cNvSpPr>
            <a:spLocks/>
          </p:cNvSpPr>
          <p:nvPr/>
        </p:nvSpPr>
        <p:spPr bwMode="auto">
          <a:xfrm>
            <a:off x="6105526" y="0"/>
            <a:ext cx="3038475" cy="51435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re 8"/>
          <p:cNvSpPr>
            <a:spLocks noGrp="1"/>
          </p:cNvSpPr>
          <p:nvPr>
            <p:ph type="ctrTitle"/>
          </p:nvPr>
        </p:nvSpPr>
        <p:spPr>
          <a:xfrm>
            <a:off x="429064" y="2503170"/>
            <a:ext cx="6480048" cy="172593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fr-FR" smtClean="0"/>
              <a:t>Cliquez pour modifier le style du titre</a:t>
            </a:r>
            <a:endParaRPr kumimoji="0" lang="en-US"/>
          </a:p>
        </p:txBody>
      </p:sp>
      <p:sp>
        <p:nvSpPr>
          <p:cNvPr id="17" name="Sous-titre 16"/>
          <p:cNvSpPr>
            <a:spLocks noGrp="1"/>
          </p:cNvSpPr>
          <p:nvPr>
            <p:ph type="subTitle" idx="1"/>
          </p:nvPr>
        </p:nvSpPr>
        <p:spPr>
          <a:xfrm>
            <a:off x="433050" y="1158609"/>
            <a:ext cx="6480048" cy="131445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30" name="Espace réservé de la date 29"/>
          <p:cNvSpPr>
            <a:spLocks noGrp="1"/>
          </p:cNvSpPr>
          <p:nvPr>
            <p:ph type="dt" sz="half" idx="10"/>
          </p:nvPr>
        </p:nvSpPr>
        <p:spPr/>
        <p:txBody>
          <a:bodyPr/>
          <a:lstStyle/>
          <a:p>
            <a:fld id="{6CDB7622-0691-4F17-8317-18F317E0FDBF}" type="datetimeFigureOut">
              <a:rPr lang="fr-FR" smtClean="0"/>
              <a:pPr/>
              <a:t>11/04/2021</a:t>
            </a:fld>
            <a:endParaRPr lang="fr-FR"/>
          </a:p>
        </p:txBody>
      </p:sp>
      <p:sp>
        <p:nvSpPr>
          <p:cNvPr id="19" name="Espace réservé du pied de page 18"/>
          <p:cNvSpPr>
            <a:spLocks noGrp="1"/>
          </p:cNvSpPr>
          <p:nvPr>
            <p:ph type="ftr" sz="quarter" idx="11"/>
          </p:nvPr>
        </p:nvSpPr>
        <p:spPr/>
        <p:txBody>
          <a:bodyPr/>
          <a:lstStyle/>
          <a:p>
            <a:endParaRPr lang="fr-FR"/>
          </a:p>
        </p:txBody>
      </p:sp>
      <p:sp>
        <p:nvSpPr>
          <p:cNvPr id="27" name="Espace réservé du numéro de diapositive 26"/>
          <p:cNvSpPr>
            <a:spLocks noGrp="1"/>
          </p:cNvSpPr>
          <p:nvPr>
            <p:ph type="sldNum" sz="quarter" idx="12"/>
          </p:nvPr>
        </p:nvSpPr>
        <p:spPr/>
        <p:txBody>
          <a:bodyPr/>
          <a:lstStyle/>
          <a:p>
            <a:fld id="{4A6CDE12-0F23-424A-8166-80D2D393E1F3}" type="slidenum">
              <a:rPr lang="fr-FR" smtClean="0"/>
              <a:pPr/>
              <a:t>‹#›</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lgn="l">
              <a:defRPr/>
            </a:lvl1p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6CDB7622-0691-4F17-8317-18F317E0FDBF}" type="datetimeFigureOut">
              <a:rPr lang="fr-FR" smtClean="0"/>
              <a:pPr/>
              <a:t>11/04/2021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6CDE12-0F23-424A-8166-80D2D393E1F3}" type="slidenum">
              <a:rPr lang="fr-FR" smtClean="0"/>
              <a:pPr/>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2">
        <a:schemeClr val="bg2"/>
      </p:bgRef>
    </p:bg>
    <p:spTree>
      <p:nvGrpSpPr>
        <p:cNvPr id="1" name=""/>
        <p:cNvGrpSpPr/>
        <p:nvPr/>
      </p:nvGrpSpPr>
      <p:grpSpPr>
        <a:xfrm>
          <a:off x="0" y="0"/>
          <a:ext cx="0" cy="0"/>
          <a:chOff x="0" y="0"/>
          <a:chExt cx="0" cy="0"/>
        </a:xfrm>
      </p:grpSpPr>
      <p:sp>
        <p:nvSpPr>
          <p:cNvPr id="7" name="Forme libre 6"/>
          <p:cNvSpPr>
            <a:spLocks/>
          </p:cNvSpPr>
          <p:nvPr/>
        </p:nvSpPr>
        <p:spPr bwMode="auto">
          <a:xfrm>
            <a:off x="0" y="3564094"/>
            <a:ext cx="9144000" cy="158472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orme libre 8"/>
          <p:cNvSpPr>
            <a:spLocks/>
          </p:cNvSpPr>
          <p:nvPr/>
        </p:nvSpPr>
        <p:spPr bwMode="auto">
          <a:xfrm>
            <a:off x="6105526" y="0"/>
            <a:ext cx="3038475" cy="51435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re 1"/>
          <p:cNvSpPr>
            <a:spLocks noGrp="1"/>
          </p:cNvSpPr>
          <p:nvPr>
            <p:ph type="title"/>
          </p:nvPr>
        </p:nvSpPr>
        <p:spPr>
          <a:xfrm>
            <a:off x="685800" y="2687878"/>
            <a:ext cx="6629400" cy="1369772"/>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685800" y="1864350"/>
            <a:ext cx="6629400" cy="800016"/>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6CDB7622-0691-4F17-8317-18F317E0FDBF}" type="datetimeFigureOut">
              <a:rPr lang="fr-FR" smtClean="0"/>
              <a:pPr/>
              <a:t>11/04/2021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6CDE12-0F23-424A-8166-80D2D393E1F3}" type="slidenum">
              <a:rPr lang="fr-FR" smtClean="0"/>
              <a:pPr/>
              <a:t>‹#›</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7467600" cy="857250"/>
          </a:xfrm>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200151"/>
            <a:ext cx="3657600" cy="3394472"/>
          </a:xfrm>
        </p:spPr>
        <p:txBody>
          <a:bodyPr/>
          <a:lstStyle>
            <a:lvl1pPr>
              <a:defRPr sz="2600"/>
            </a:lvl1pPr>
            <a:lvl2pPr>
              <a:defRPr sz="22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267200" y="1200151"/>
            <a:ext cx="3657600" cy="3394472"/>
          </a:xfrm>
        </p:spPr>
        <p:txBody>
          <a:bodyPr/>
          <a:lstStyle>
            <a:lvl1pPr>
              <a:defRPr sz="2600"/>
            </a:lvl1pPr>
            <a:lvl2pPr>
              <a:defRPr sz="22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6CDB7622-0691-4F17-8317-18F317E0FDBF}" type="datetimeFigureOut">
              <a:rPr lang="fr-FR" smtClean="0"/>
              <a:pPr/>
              <a:t>11/04/2021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A6CDE12-0F23-424A-8166-80D2D393E1F3}" type="slidenum">
              <a:rPr lang="fr-FR" smtClean="0"/>
              <a:pPr/>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04788"/>
            <a:ext cx="8229600" cy="857250"/>
          </a:xfrm>
        </p:spPr>
        <p:txBody>
          <a:bodyPr anchor="ctr"/>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4114800"/>
            <a:ext cx="4040188" cy="62865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6" y="4114800"/>
            <a:ext cx="4041775" cy="62865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1137685"/>
            <a:ext cx="4040188"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6" y="1137685"/>
            <a:ext cx="404177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6CDB7622-0691-4F17-8317-18F317E0FDBF}" type="datetimeFigureOut">
              <a:rPr lang="fr-FR" smtClean="0"/>
              <a:pPr/>
              <a:t>11/04/2021</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A6CDE12-0F23-424A-8166-80D2D393E1F3}" type="slidenum">
              <a:rPr lang="fr-FR" smtClean="0"/>
              <a:pPr/>
              <a:t>‹#›</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205740"/>
            <a:ext cx="7470648" cy="857250"/>
          </a:xfrm>
        </p:spPr>
        <p:txBody>
          <a:bodyPr anchor="ctr"/>
          <a:lstStyle>
            <a:lvl1pPr algn="l">
              <a:defRPr sz="4600"/>
            </a:lvl1pPr>
          </a:lstStyle>
          <a:p>
            <a:r>
              <a:rPr kumimoji="0" lang="fr-FR" smtClean="0"/>
              <a:t>Cliquez pour modifier le style du titre</a:t>
            </a:r>
            <a:endParaRPr kumimoji="0" lang="en-US"/>
          </a:p>
        </p:txBody>
      </p:sp>
      <p:sp>
        <p:nvSpPr>
          <p:cNvPr id="7" name="Espace réservé de la date 6"/>
          <p:cNvSpPr>
            <a:spLocks noGrp="1"/>
          </p:cNvSpPr>
          <p:nvPr>
            <p:ph type="dt" sz="half" idx="10"/>
          </p:nvPr>
        </p:nvSpPr>
        <p:spPr/>
        <p:txBody>
          <a:bodyPr/>
          <a:lstStyle/>
          <a:p>
            <a:fld id="{6CDB7622-0691-4F17-8317-18F317E0FDBF}" type="datetimeFigureOut">
              <a:rPr lang="fr-FR" smtClean="0"/>
              <a:pPr/>
              <a:t>11/04/2021</a:t>
            </a:fld>
            <a:endParaRPr lang="fr-FR"/>
          </a:p>
        </p:txBody>
      </p:sp>
      <p:sp>
        <p:nvSpPr>
          <p:cNvPr id="8" name="Espace réservé du numéro de diapositive 7"/>
          <p:cNvSpPr>
            <a:spLocks noGrp="1"/>
          </p:cNvSpPr>
          <p:nvPr>
            <p:ph type="sldNum" sz="quarter" idx="11"/>
          </p:nvPr>
        </p:nvSpPr>
        <p:spPr/>
        <p:txBody>
          <a:bodyPr/>
          <a:lstStyle/>
          <a:p>
            <a:fld id="{4A6CDE12-0F23-424A-8166-80D2D393E1F3}" type="slidenum">
              <a:rPr lang="fr-FR" smtClean="0"/>
              <a:pPr/>
              <a:t>‹#›</a:t>
            </a:fld>
            <a:endParaRPr lang="fr-FR"/>
          </a:p>
        </p:txBody>
      </p:sp>
      <p:sp>
        <p:nvSpPr>
          <p:cNvPr id="9" name="Espace réservé du pied de page 8"/>
          <p:cNvSpPr>
            <a:spLocks noGrp="1"/>
          </p:cNvSpPr>
          <p:nvPr>
            <p:ph type="ftr" sz="quarter" idx="12"/>
          </p:nvPr>
        </p:nvSpPr>
        <p:spPr/>
        <p:txBody>
          <a:bodyPr/>
          <a:lstStyle/>
          <a:p>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CDB7622-0691-4F17-8317-18F317E0FDBF}" type="datetimeFigureOut">
              <a:rPr lang="fr-FR" smtClean="0"/>
              <a:pPr/>
              <a:t>11/04/2021</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A6CDE12-0F23-424A-8166-80D2D393E1F3}" type="slidenum">
              <a:rPr lang="fr-FR" smtClean="0"/>
              <a:pPr/>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889146"/>
            <a:ext cx="3200400" cy="547688"/>
          </a:xfrm>
        </p:spPr>
        <p:txBody>
          <a:bodyPr tIns="0" bIns="0" anchor="t"/>
          <a:lstStyle>
            <a:lvl1pPr algn="l">
              <a:buNone/>
              <a:defRPr sz="1800" b="1">
                <a:solidFill>
                  <a:schemeClr val="accent1"/>
                </a:solidFill>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457200" y="160818"/>
            <a:ext cx="2743200" cy="6858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457200" y="1485900"/>
            <a:ext cx="7086600" cy="2857500"/>
          </a:xfrm>
        </p:spPr>
        <p:txBody>
          <a:bodyPr/>
          <a:lstStyle>
            <a:lvl1pPr>
              <a:defRPr sz="2800"/>
            </a:lvl1pPr>
            <a:lvl2pPr>
              <a:defRPr sz="2400"/>
            </a:lvl2pPr>
            <a:lvl3pPr>
              <a:defRPr sz="2200"/>
            </a:lvl3pPr>
            <a:lvl4pPr>
              <a:defRPr sz="2000"/>
            </a:lvl4pPr>
            <a:lvl5pPr>
              <a:defRPr sz="20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6CDB7622-0691-4F17-8317-18F317E0FDBF}" type="datetimeFigureOut">
              <a:rPr lang="fr-FR" smtClean="0"/>
              <a:pPr/>
              <a:t>11/04/2021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156448" y="4816548"/>
            <a:ext cx="762000" cy="273844"/>
          </a:xfrm>
        </p:spPr>
        <p:txBody>
          <a:bodyPr/>
          <a:lstStyle/>
          <a:p>
            <a:fld id="{4A6CDE12-0F23-424A-8166-80D2D393E1F3}" type="slidenum">
              <a:rPr lang="fr-FR" smtClean="0"/>
              <a:pPr/>
              <a:t>‹#›</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556732" y="1279282"/>
            <a:ext cx="3053868" cy="940356"/>
          </a:xfrm>
        </p:spPr>
        <p:txBody>
          <a:bodyPr anchor="b"/>
          <a:lstStyle>
            <a:lvl1pPr algn="l">
              <a:buNone/>
              <a:defRPr sz="2200" b="1">
                <a:solidFill>
                  <a:schemeClr val="accent1"/>
                </a:solidFill>
              </a:defRPr>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1065628" y="764930"/>
            <a:ext cx="4114800" cy="30861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fr-FR" smtClean="0"/>
              <a:t>Cliquez sur l'icône pour ajouter une image</a:t>
            </a:r>
            <a:endParaRPr kumimoji="0" lang="en-US" dirty="0"/>
          </a:p>
        </p:txBody>
      </p:sp>
      <p:sp>
        <p:nvSpPr>
          <p:cNvPr id="4" name="Espace réservé du texte 3"/>
          <p:cNvSpPr>
            <a:spLocks noGrp="1"/>
          </p:cNvSpPr>
          <p:nvPr>
            <p:ph type="body" sz="half" idx="2"/>
          </p:nvPr>
        </p:nvSpPr>
        <p:spPr>
          <a:xfrm>
            <a:off x="5556734" y="2249074"/>
            <a:ext cx="3053866" cy="199761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a:xfrm>
            <a:off x="457200" y="4816548"/>
            <a:ext cx="2133600" cy="273844"/>
          </a:xfrm>
        </p:spPr>
        <p:txBody>
          <a:bodyPr/>
          <a:lstStyle/>
          <a:p>
            <a:fld id="{6CDB7622-0691-4F17-8317-18F317E0FDBF}" type="datetimeFigureOut">
              <a:rPr lang="fr-FR" smtClean="0"/>
              <a:pPr/>
              <a:t>11/04/2021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A6CDE12-0F23-424A-8166-80D2D393E1F3}" type="slidenum">
              <a:rPr lang="fr-FR" smtClean="0"/>
              <a:pPr/>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6CDB7622-0691-4F17-8317-18F317E0FDBF}" type="datetimeFigureOut">
              <a:rPr lang="fr-FR" smtClean="0"/>
              <a:pPr/>
              <a:t>11/04/2021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6CDE12-0F23-424A-8166-80D2D393E1F3}" type="slidenum">
              <a:rPr lang="fr-FR" smtClean="0"/>
              <a:pPr/>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79"/>
            <a:ext cx="2057400" cy="4388644"/>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205979"/>
            <a:ext cx="6019800" cy="4388644"/>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6CDB7622-0691-4F17-8317-18F317E0FDBF}" type="datetimeFigureOut">
              <a:rPr lang="fr-FR" smtClean="0"/>
              <a:pPr/>
              <a:t>11/04/2021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6CDE12-0F23-424A-8166-80D2D393E1F3}" type="slidenum">
              <a:rPr lang="fr-FR" smtClean="0"/>
              <a:pPr/>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orme libre 11"/>
          <p:cNvSpPr>
            <a:spLocks/>
          </p:cNvSpPr>
          <p:nvPr/>
        </p:nvSpPr>
        <p:spPr bwMode="auto">
          <a:xfrm>
            <a:off x="0" y="3564094"/>
            <a:ext cx="9144000" cy="158472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orme libre 15"/>
          <p:cNvSpPr>
            <a:spLocks/>
          </p:cNvSpPr>
          <p:nvPr/>
        </p:nvSpPr>
        <p:spPr bwMode="auto">
          <a:xfrm>
            <a:off x="7315200" y="0"/>
            <a:ext cx="1828800" cy="51435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Espace réservé du titre 8"/>
          <p:cNvSpPr>
            <a:spLocks noGrp="1"/>
          </p:cNvSpPr>
          <p:nvPr>
            <p:ph type="title"/>
          </p:nvPr>
        </p:nvSpPr>
        <p:spPr>
          <a:xfrm>
            <a:off x="457200" y="205979"/>
            <a:ext cx="7467600" cy="857250"/>
          </a:xfrm>
          <a:prstGeom prst="rect">
            <a:avLst/>
          </a:prstGeom>
        </p:spPr>
        <p:txBody>
          <a:bodyPr vert="horz" lIns="45720" rIns="45720" anchor="ctr">
            <a:normAutofit/>
          </a:bodyPr>
          <a:lstStyle/>
          <a:p>
            <a:r>
              <a:rPr kumimoji="0" lang="fr-FR" smtClean="0"/>
              <a:t>Cliquez pour modifier le style du titre</a:t>
            </a:r>
            <a:endParaRPr kumimoji="0" lang="en-US"/>
          </a:p>
        </p:txBody>
      </p:sp>
      <p:sp>
        <p:nvSpPr>
          <p:cNvPr id="30" name="Espace réservé du texte 29"/>
          <p:cNvSpPr>
            <a:spLocks noGrp="1"/>
          </p:cNvSpPr>
          <p:nvPr>
            <p:ph type="body" idx="1"/>
          </p:nvPr>
        </p:nvSpPr>
        <p:spPr>
          <a:xfrm>
            <a:off x="457200" y="1200151"/>
            <a:ext cx="7467600" cy="3394472"/>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457200" y="4816548"/>
            <a:ext cx="2133600" cy="273844"/>
          </a:xfrm>
          <a:prstGeom prst="rect">
            <a:avLst/>
          </a:prstGeom>
        </p:spPr>
        <p:txBody>
          <a:bodyPr vert="horz" bIns="0" anchor="b"/>
          <a:lstStyle>
            <a:lvl1pPr algn="l" eaLnBrk="1" latinLnBrk="0" hangingPunct="1">
              <a:defRPr kumimoji="0" sz="1000">
                <a:solidFill>
                  <a:schemeClr val="tx2">
                    <a:shade val="50000"/>
                  </a:schemeClr>
                </a:solidFill>
              </a:defRPr>
            </a:lvl1pPr>
          </a:lstStyle>
          <a:p>
            <a:fld id="{6CDB7622-0691-4F17-8317-18F317E0FDBF}" type="datetimeFigureOut">
              <a:rPr lang="fr-FR" smtClean="0"/>
              <a:pPr/>
              <a:t>11/04/2021</a:t>
            </a:fld>
            <a:endParaRPr lang="fr-FR"/>
          </a:p>
        </p:txBody>
      </p:sp>
      <p:sp>
        <p:nvSpPr>
          <p:cNvPr id="22" name="Espace réservé du pied de page 21"/>
          <p:cNvSpPr>
            <a:spLocks noGrp="1"/>
          </p:cNvSpPr>
          <p:nvPr>
            <p:ph type="ftr" sz="quarter" idx="3"/>
          </p:nvPr>
        </p:nvSpPr>
        <p:spPr>
          <a:xfrm>
            <a:off x="3124200" y="4816548"/>
            <a:ext cx="2895600" cy="273844"/>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fr-FR"/>
          </a:p>
        </p:txBody>
      </p:sp>
      <p:sp>
        <p:nvSpPr>
          <p:cNvPr id="18" name="Espace réservé du numéro de diapositive 17"/>
          <p:cNvSpPr>
            <a:spLocks noGrp="1"/>
          </p:cNvSpPr>
          <p:nvPr>
            <p:ph type="sldNum" sz="quarter" idx="4"/>
          </p:nvPr>
        </p:nvSpPr>
        <p:spPr>
          <a:xfrm>
            <a:off x="8153400" y="4816548"/>
            <a:ext cx="762000" cy="273844"/>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4A6CDE12-0F23-424A-8166-80D2D393E1F3}" type="slidenum">
              <a:rPr lang="fr-FR" smtClean="0"/>
              <a:pPr/>
              <a:t>‹#›</a:t>
            </a:fld>
            <a:endParaRPr lang="fr-FR"/>
          </a:p>
        </p:txBody>
      </p:sp>
    </p:spTree>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emf"/></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jpg"/><Relationship Id="rId4" Type="http://schemas.openxmlformats.org/officeDocument/2006/relationships/image" Target="../media/image25.jpg"/></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1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hyperlink" Target="https://vita-salutis.netlify.app/" TargetMode="External"/><Relationship Id="rId7" Type="http://schemas.openxmlformats.org/officeDocument/2006/relationships/image" Target="../media/image21.jpg"/><Relationship Id="rId2" Type="http://schemas.openxmlformats.org/officeDocument/2006/relationships/image" Target="../media/image31.jpg"/><Relationship Id="rId1" Type="http://schemas.openxmlformats.org/officeDocument/2006/relationships/slideLayout" Target="../slideLayouts/slideLayout2.xml"/><Relationship Id="rId6" Type="http://schemas.openxmlformats.org/officeDocument/2006/relationships/image" Target="../media/image34.jpg"/><Relationship Id="rId5" Type="http://schemas.openxmlformats.org/officeDocument/2006/relationships/image" Target="../media/image33.jpg"/><Relationship Id="rId4" Type="http://schemas.openxmlformats.org/officeDocument/2006/relationships/image" Target="../media/image32.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4000"/>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171450"/>
            <a:ext cx="7467600" cy="857250"/>
          </a:xfrm>
        </p:spPr>
        <p:txBody>
          <a:bodyPr>
            <a:normAutofit/>
          </a:bodyPr>
          <a:lstStyle/>
          <a:p>
            <a:pPr algn="ctr"/>
            <a:r>
              <a:rPr lang="fr-FR" sz="1100" b="1" dirty="0" smtClean="0">
                <a:latin typeface="+mn-lt"/>
              </a:rPr>
              <a:t>Université de science et technologies Houari Boumediene</a:t>
            </a:r>
            <a:r>
              <a:rPr lang="fr-FR" sz="1100" b="1" dirty="0">
                <a:latin typeface="+mn-lt"/>
              </a:rPr>
              <a:t/>
            </a:r>
            <a:br>
              <a:rPr lang="fr-FR" sz="1100" b="1" dirty="0">
                <a:latin typeface="+mn-lt"/>
              </a:rPr>
            </a:br>
            <a:r>
              <a:rPr lang="fr-FR" sz="1100" b="1" dirty="0" smtClean="0">
                <a:latin typeface="+mn-lt"/>
              </a:rPr>
              <a:t>Département Génie Environnement</a:t>
            </a:r>
            <a:br>
              <a:rPr lang="fr-FR" sz="1100" b="1" dirty="0" smtClean="0">
                <a:latin typeface="+mn-lt"/>
              </a:rPr>
            </a:br>
            <a:r>
              <a:rPr lang="fr-FR" sz="1100" b="1" dirty="0" smtClean="0">
                <a:latin typeface="+mn-lt"/>
              </a:rPr>
              <a:t>option: Génie Alimentaire</a:t>
            </a:r>
            <a:endParaRPr lang="fr-FR" sz="1100" b="1" dirty="0">
              <a:latin typeface="+mn-lt"/>
            </a:endParaRPr>
          </a:p>
        </p:txBody>
      </p:sp>
      <p:sp>
        <p:nvSpPr>
          <p:cNvPr id="3" name="Content Placeholder 2"/>
          <p:cNvSpPr>
            <a:spLocks noGrp="1"/>
          </p:cNvSpPr>
          <p:nvPr>
            <p:ph idx="1"/>
          </p:nvPr>
        </p:nvSpPr>
        <p:spPr>
          <a:xfrm>
            <a:off x="1905000" y="1150127"/>
            <a:ext cx="5791200" cy="1064078"/>
          </a:xfrm>
          <a:prstGeom prst="roundRect">
            <a:avLst/>
          </a:prstGeom>
        </p:spPr>
        <p:style>
          <a:lnRef idx="1">
            <a:schemeClr val="accent4"/>
          </a:lnRef>
          <a:fillRef idx="2">
            <a:schemeClr val="accent4"/>
          </a:fillRef>
          <a:effectRef idx="1">
            <a:schemeClr val="accent4"/>
          </a:effectRef>
          <a:fontRef idx="minor">
            <a:schemeClr val="dk1"/>
          </a:fontRef>
        </p:style>
        <p:txBody>
          <a:bodyPr>
            <a:normAutofit fontScale="92500" lnSpcReduction="20000"/>
          </a:bodyPr>
          <a:lstStyle/>
          <a:p>
            <a:pPr marL="36576" indent="0" algn="ctr">
              <a:buNone/>
            </a:pPr>
            <a:r>
              <a:rPr lang="fr-FR" sz="3900" dirty="0" smtClean="0">
                <a:solidFill>
                  <a:schemeClr val="tx2">
                    <a:lumMod val="10000"/>
                  </a:schemeClr>
                </a:solidFill>
              </a:rPr>
              <a:t>Les boissons probiotiques</a:t>
            </a:r>
          </a:p>
          <a:p>
            <a:pPr marL="36576" indent="0" algn="ctr">
              <a:buNone/>
            </a:pPr>
            <a:r>
              <a:rPr lang="fr-FR" dirty="0" smtClean="0">
                <a:solidFill>
                  <a:schemeClr val="bg1">
                    <a:lumMod val="50000"/>
                  </a:schemeClr>
                </a:solidFill>
              </a:rPr>
              <a:t> </a:t>
            </a:r>
            <a:r>
              <a:rPr lang="fr-FR" sz="2600" dirty="0" smtClean="0">
                <a:solidFill>
                  <a:schemeClr val="bg1">
                    <a:lumMod val="50000"/>
                  </a:schemeClr>
                </a:solidFill>
              </a:rPr>
              <a:t>kéfir et kombucha par Vita salutis</a:t>
            </a:r>
          </a:p>
        </p:txBody>
      </p:sp>
      <p:sp>
        <p:nvSpPr>
          <p:cNvPr id="5" name="TextBox 4"/>
          <p:cNvSpPr txBox="1"/>
          <p:nvPr/>
        </p:nvSpPr>
        <p:spPr>
          <a:xfrm>
            <a:off x="7086600" y="4227790"/>
            <a:ext cx="2971800" cy="584775"/>
          </a:xfrm>
          <a:prstGeom prst="rect">
            <a:avLst/>
          </a:prstGeom>
          <a:noFill/>
        </p:spPr>
        <p:txBody>
          <a:bodyPr wrap="square" rtlCol="0">
            <a:spAutoFit/>
          </a:bodyPr>
          <a:lstStyle/>
          <a:p>
            <a:r>
              <a:rPr lang="fr-FR" sz="1600" b="1" dirty="0" smtClean="0"/>
              <a:t>Encadré par:</a:t>
            </a:r>
          </a:p>
          <a:p>
            <a:r>
              <a:rPr lang="fr-FR" sz="1600" dirty="0" smtClean="0"/>
              <a:t>Mme. AKRETCHE</a:t>
            </a:r>
            <a:endParaRPr lang="fr-FR" sz="1600" dirty="0"/>
          </a:p>
        </p:txBody>
      </p:sp>
      <p:sp>
        <p:nvSpPr>
          <p:cNvPr id="6" name="TextBox 5"/>
          <p:cNvSpPr txBox="1"/>
          <p:nvPr/>
        </p:nvSpPr>
        <p:spPr>
          <a:xfrm>
            <a:off x="3962400" y="4762500"/>
            <a:ext cx="1981200" cy="338554"/>
          </a:xfrm>
          <a:prstGeom prst="rect">
            <a:avLst/>
          </a:prstGeom>
          <a:noFill/>
        </p:spPr>
        <p:txBody>
          <a:bodyPr wrap="square" rtlCol="0">
            <a:spAutoFit/>
          </a:bodyPr>
          <a:lstStyle/>
          <a:p>
            <a:r>
              <a:rPr lang="fr-FR" sz="1600" dirty="0" smtClean="0"/>
              <a:t>2021/2020</a:t>
            </a:r>
            <a:endParaRPr lang="fr-FR" sz="1600" dirty="0"/>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
            <a:ext cx="838200" cy="838200"/>
          </a:xfrm>
          <a:prstGeom prst="rect">
            <a:avLst/>
          </a:prstGeom>
        </p:spPr>
      </p:pic>
      <p:sp>
        <p:nvSpPr>
          <p:cNvPr id="11" name="Rounded Rectangle 10"/>
          <p:cNvSpPr/>
          <p:nvPr/>
        </p:nvSpPr>
        <p:spPr>
          <a:xfrm>
            <a:off x="152400" y="3750137"/>
            <a:ext cx="2034540" cy="131445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r>
              <a:rPr lang="fr-FR" sz="1300" b="1" dirty="0">
                <a:solidFill>
                  <a:schemeClr val="tx2">
                    <a:lumMod val="10000"/>
                  </a:schemeClr>
                </a:solidFill>
              </a:rPr>
              <a:t>Présenté par:</a:t>
            </a:r>
          </a:p>
          <a:p>
            <a:endParaRPr lang="fr-FR" sz="1400" dirty="0">
              <a:solidFill>
                <a:schemeClr val="tx2">
                  <a:lumMod val="10000"/>
                </a:schemeClr>
              </a:solidFill>
            </a:endParaRPr>
          </a:p>
          <a:p>
            <a:r>
              <a:rPr lang="fr-FR" sz="1300" dirty="0" smtClean="0">
                <a:solidFill>
                  <a:schemeClr val="tx2">
                    <a:lumMod val="10000"/>
                  </a:schemeClr>
                </a:solidFill>
              </a:rPr>
              <a:t>ABED </a:t>
            </a:r>
            <a:r>
              <a:rPr lang="fr-FR" sz="1300" dirty="0">
                <a:solidFill>
                  <a:schemeClr val="tx2">
                    <a:lumMod val="10000"/>
                  </a:schemeClr>
                </a:solidFill>
              </a:rPr>
              <a:t>Hanane</a:t>
            </a:r>
          </a:p>
          <a:p>
            <a:r>
              <a:rPr lang="fr-FR" sz="1300" dirty="0">
                <a:solidFill>
                  <a:schemeClr val="tx2">
                    <a:lumMod val="10000"/>
                  </a:schemeClr>
                </a:solidFill>
              </a:rPr>
              <a:t>ALI OUSALAH Aimene</a:t>
            </a:r>
          </a:p>
          <a:p>
            <a:r>
              <a:rPr lang="fr-FR" sz="1300" dirty="0">
                <a:solidFill>
                  <a:schemeClr val="tx2">
                    <a:lumMod val="10000"/>
                  </a:schemeClr>
                </a:solidFill>
              </a:rPr>
              <a:t>ZERROUK Cirine</a:t>
            </a:r>
          </a:p>
          <a:p>
            <a:r>
              <a:rPr lang="fr-FR" sz="1300" dirty="0">
                <a:solidFill>
                  <a:schemeClr val="tx2">
                    <a:lumMod val="10000"/>
                  </a:schemeClr>
                </a:solidFill>
              </a:rPr>
              <a:t>ALI OUSALAH Amine</a:t>
            </a:r>
          </a:p>
        </p:txBody>
      </p:sp>
    </p:spTree>
    <p:extLst>
      <p:ext uri="{BB962C8B-B14F-4D97-AF65-F5344CB8AC3E}">
        <p14:creationId xmlns:p14="http://schemas.microsoft.com/office/powerpoint/2010/main" val="29083089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371600" y="209550"/>
            <a:ext cx="6629400" cy="762000"/>
          </a:xfrm>
          <a:gradFill>
            <a:gsLst>
              <a:gs pos="0">
                <a:schemeClr val="bg2">
                  <a:shade val="40000"/>
                  <a:satMod val="150000"/>
                </a:schemeClr>
              </a:gs>
              <a:gs pos="30000">
                <a:schemeClr val="bg2">
                  <a:shade val="60000"/>
                  <a:satMod val="150000"/>
                </a:schemeClr>
              </a:gs>
              <a:gs pos="100000">
                <a:schemeClr val="bg2">
                  <a:tint val="83000"/>
                  <a:satMod val="200000"/>
                </a:schemeClr>
              </a:gs>
            </a:gsLst>
            <a:lin ang="13000000" scaled="0"/>
          </a:gradFill>
          <a:effectLst>
            <a:glow rad="127000">
              <a:schemeClr val="accent1">
                <a:alpha val="50000"/>
              </a:schemeClr>
            </a:glow>
          </a:effectLst>
        </p:spPr>
        <p:txBody>
          <a:bodyPr>
            <a:normAutofit/>
          </a:bodyPr>
          <a:lstStyle/>
          <a:p>
            <a:pPr algn="ctr"/>
            <a:r>
              <a:rPr lang="fr-FR" sz="4100" dirty="0">
                <a:solidFill>
                  <a:schemeClr val="bg2">
                    <a:lumMod val="25000"/>
                    <a:lumOff val="75000"/>
                  </a:schemeClr>
                </a:solidFill>
              </a:rPr>
              <a:t>S</a:t>
            </a:r>
            <a:r>
              <a:rPr lang="fr-FR" sz="4100" dirty="0" smtClean="0">
                <a:solidFill>
                  <a:schemeClr val="bg2">
                    <a:lumMod val="25000"/>
                    <a:lumOff val="75000"/>
                  </a:schemeClr>
                </a:solidFill>
              </a:rPr>
              <a:t>ommaire</a:t>
            </a:r>
            <a:endParaRPr lang="fr-FR" sz="4100" dirty="0">
              <a:solidFill>
                <a:schemeClr val="bg2">
                  <a:lumMod val="25000"/>
                  <a:lumOff val="75000"/>
                </a:schemeClr>
              </a:solidFill>
            </a:endParaRPr>
          </a:p>
        </p:txBody>
      </p:sp>
      <p:sp>
        <p:nvSpPr>
          <p:cNvPr id="3" name="Content Placeholder 2"/>
          <p:cNvSpPr>
            <a:spLocks noGrp="1"/>
          </p:cNvSpPr>
          <p:nvPr>
            <p:ph idx="1"/>
          </p:nvPr>
        </p:nvSpPr>
        <p:spPr>
          <a:xfrm>
            <a:off x="457200" y="1544377"/>
            <a:ext cx="7772400" cy="3394472"/>
          </a:xfrm>
          <a:noFill/>
          <a:effectLst>
            <a:glow rad="127000">
              <a:schemeClr val="accent1">
                <a:alpha val="84000"/>
              </a:schemeClr>
            </a:glow>
          </a:effectLst>
        </p:spPr>
        <p:txBody>
          <a:bodyPr>
            <a:normAutofit fontScale="92500" lnSpcReduction="10000"/>
          </a:bodyPr>
          <a:lstStyle/>
          <a:p>
            <a:r>
              <a:rPr lang="fr-FR" dirty="0" smtClean="0"/>
              <a:t>Introduction</a:t>
            </a:r>
          </a:p>
          <a:p>
            <a:r>
              <a:rPr lang="fr-FR" dirty="0" smtClean="0"/>
              <a:t>Le kéfir</a:t>
            </a:r>
          </a:p>
          <a:p>
            <a:r>
              <a:rPr lang="fr-FR" dirty="0" smtClean="0"/>
              <a:t>La kombucha</a:t>
            </a:r>
          </a:p>
          <a:p>
            <a:r>
              <a:rPr lang="fr-FR" dirty="0" smtClean="0"/>
              <a:t>La fermentation</a:t>
            </a:r>
          </a:p>
          <a:p>
            <a:r>
              <a:rPr lang="fr-FR" dirty="0" smtClean="0"/>
              <a:t>Les propriétés des boissons probiotiques</a:t>
            </a:r>
          </a:p>
          <a:p>
            <a:r>
              <a:rPr lang="fr-FR" dirty="0" smtClean="0"/>
              <a:t>Le conditionnement</a:t>
            </a:r>
          </a:p>
          <a:p>
            <a:r>
              <a:rPr lang="fr-FR" dirty="0" smtClean="0"/>
              <a:t>Conclusion </a:t>
            </a:r>
          </a:p>
          <a:p>
            <a:endParaRPr lang="fr-FR" dirty="0"/>
          </a:p>
        </p:txBody>
      </p:sp>
      <p:sp>
        <p:nvSpPr>
          <p:cNvPr id="5" name="Rectangle 4"/>
          <p:cNvSpPr/>
          <p:nvPr/>
        </p:nvSpPr>
        <p:spPr>
          <a:xfrm>
            <a:off x="1524000" y="539750"/>
            <a:ext cx="6096000" cy="4064000"/>
          </a:xfrm>
          <a:prstGeom prst="rect">
            <a:avLst/>
          </a:prstGeom>
        </p:spPr>
        <p:txBody>
          <a:bodyPr/>
          <a:lstStyle/>
          <a:p>
            <a:pPr lvl="0">
              <a:buChar char="•"/>
            </a:pPr>
            <a:endParaRPr lang="fr-FR"/>
          </a:p>
          <a:p>
            <a:pPr lvl="0">
              <a:buChar char="•"/>
            </a:pPr>
            <a:endParaRPr lang="fr-FR"/>
          </a:p>
          <a:p>
            <a:pPr lvl="0">
              <a:buChar char="•"/>
            </a:pPr>
            <a:endParaRPr lang="fr-FR"/>
          </a:p>
        </p:txBody>
      </p:sp>
    </p:spTree>
    <p:extLst>
      <p:ext uri="{BB962C8B-B14F-4D97-AF65-F5344CB8AC3E}">
        <p14:creationId xmlns:p14="http://schemas.microsoft.com/office/powerpoint/2010/main" val="12771539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4" name="Content Placeholder 3"/>
          <p:cNvSpPr>
            <a:spLocks noGrp="1"/>
          </p:cNvSpPr>
          <p:nvPr>
            <p:ph idx="1"/>
          </p:nvPr>
        </p:nvSpPr>
        <p:spPr>
          <a:xfrm>
            <a:off x="609600" y="895350"/>
            <a:ext cx="7315200" cy="3962400"/>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ctr">
            <a:noAutofit/>
          </a:bodyPr>
          <a:lstStyle/>
          <a:p>
            <a:pPr marL="36576" indent="0">
              <a:buNone/>
            </a:pPr>
            <a:endParaRPr lang="fr-FR" sz="1400" dirty="0" smtClean="0">
              <a:solidFill>
                <a:schemeClr val="tx2">
                  <a:lumMod val="10000"/>
                </a:schemeClr>
              </a:solidFill>
              <a:latin typeface="Arial" panose="020B0604020202020204" pitchFamily="34" charset="0"/>
              <a:cs typeface="Arial" panose="020B0604020202020204" pitchFamily="34" charset="0"/>
            </a:endParaRPr>
          </a:p>
          <a:p>
            <a:pPr marL="36576" indent="0">
              <a:buNone/>
            </a:pPr>
            <a:r>
              <a:rPr lang="fr-FR" sz="1400" dirty="0" smtClean="0">
                <a:solidFill>
                  <a:schemeClr val="tx2">
                    <a:lumMod val="10000"/>
                  </a:schemeClr>
                </a:solidFill>
                <a:latin typeface="Arial" panose="020B0604020202020204" pitchFamily="34" charset="0"/>
                <a:cs typeface="Arial" panose="020B0604020202020204" pitchFamily="34" charset="0"/>
              </a:rPr>
              <a:t>Le </a:t>
            </a:r>
            <a:r>
              <a:rPr lang="fr-FR" sz="1400" dirty="0">
                <a:solidFill>
                  <a:schemeClr val="tx2">
                    <a:lumMod val="10000"/>
                  </a:schemeClr>
                </a:solidFill>
                <a:latin typeface="Arial" panose="020B0604020202020204" pitchFamily="34" charset="0"/>
                <a:cs typeface="Arial" panose="020B0604020202020204" pitchFamily="34" charset="0"/>
              </a:rPr>
              <a:t>nom probiotique vient du grec 'pro bios qui signifie 'pour la vie', son histoire a commencé par les grecs et les Romans qui recommandaient la consommation des produits fermentés surtout pour les enfants et les convalescents en raison de leurs bienfaits</a:t>
            </a:r>
          </a:p>
          <a:p>
            <a:pPr marL="36576" indent="0">
              <a:buNone/>
            </a:pPr>
            <a:r>
              <a:rPr lang="fr-FR" sz="1400" dirty="0">
                <a:solidFill>
                  <a:schemeClr val="tx2">
                    <a:lumMod val="10000"/>
                  </a:schemeClr>
                </a:solidFill>
                <a:latin typeface="Arial" panose="020B0604020202020204" pitchFamily="34" charset="0"/>
                <a:cs typeface="Arial" panose="020B0604020202020204" pitchFamily="34" charset="0"/>
              </a:rPr>
              <a:t>Les probiotiques sont définis comme micro-organismes vivants (bactéries, levures, bifidobacteries) administrés en nombre suffisant pour survivre dans l’écosystème intestinal, ils sont associés aux effets bénéfiques pour les humains et les animaux où ils jouent un rôle dans la protection de l’organisme et surtout renforcer l’immunité de l’hôte système. Ils peuvent être présents ou introduits dans certains aliments (Le yaourt et d’autres produits laiteries), ils sont présents également dans des médicaments (Ex : Lactéol). </a:t>
            </a:r>
          </a:p>
          <a:p>
            <a:pPr marL="36576" indent="0">
              <a:buNone/>
            </a:pPr>
            <a:r>
              <a:rPr lang="fr-FR" sz="1400" dirty="0">
                <a:solidFill>
                  <a:schemeClr val="tx2">
                    <a:lumMod val="10000"/>
                  </a:schemeClr>
                </a:solidFill>
                <a:latin typeface="Arial" panose="020B0604020202020204" pitchFamily="34" charset="0"/>
                <a:cs typeface="Arial" panose="020B0604020202020204" pitchFamily="34" charset="0"/>
              </a:rPr>
              <a:t>Par conséquent, la consommation régulière des aliments contenant des probiotiques que ce soit des produits laitiers et non </a:t>
            </a:r>
            <a:r>
              <a:rPr lang="fr-FR" sz="1400" dirty="0" smtClean="0">
                <a:solidFill>
                  <a:schemeClr val="tx2">
                    <a:lumMod val="10000"/>
                  </a:schemeClr>
                </a:solidFill>
                <a:latin typeface="Arial" panose="020B0604020202020204" pitchFamily="34" charset="0"/>
                <a:cs typeface="Arial" panose="020B0604020202020204" pitchFamily="34" charset="0"/>
              </a:rPr>
              <a:t>produits </a:t>
            </a:r>
            <a:r>
              <a:rPr lang="fr-FR" sz="1400" dirty="0">
                <a:solidFill>
                  <a:schemeClr val="tx2">
                    <a:lumMod val="10000"/>
                  </a:schemeClr>
                </a:solidFill>
                <a:latin typeface="Arial" panose="020B0604020202020204" pitchFamily="34" charset="0"/>
                <a:cs typeface="Arial" panose="020B0604020202020204" pitchFamily="34" charset="0"/>
              </a:rPr>
              <a:t>laitiers </a:t>
            </a:r>
            <a:r>
              <a:rPr lang="fr-FR" sz="1400" dirty="0" smtClean="0">
                <a:solidFill>
                  <a:schemeClr val="tx2">
                    <a:lumMod val="10000"/>
                  </a:schemeClr>
                </a:solidFill>
                <a:latin typeface="Arial" panose="020B0604020202020204" pitchFamily="34" charset="0"/>
                <a:cs typeface="Arial" panose="020B0604020202020204" pitchFamily="34" charset="0"/>
              </a:rPr>
              <a:t>est </a:t>
            </a:r>
            <a:r>
              <a:rPr lang="fr-FR" sz="1400" dirty="0">
                <a:solidFill>
                  <a:schemeClr val="tx2">
                    <a:lumMod val="10000"/>
                  </a:schemeClr>
                </a:solidFill>
                <a:latin typeface="Arial" panose="020B0604020202020204" pitchFamily="34" charset="0"/>
                <a:cs typeface="Arial" panose="020B0604020202020204" pitchFamily="34" charset="0"/>
              </a:rPr>
              <a:t>recommandée pour établir un équilibre positif de la population de microbes bénéfiques dans la flore </a:t>
            </a:r>
            <a:r>
              <a:rPr lang="fr-FR" sz="1400" dirty="0" smtClean="0">
                <a:solidFill>
                  <a:schemeClr val="tx2">
                    <a:lumMod val="10000"/>
                  </a:schemeClr>
                </a:solidFill>
                <a:latin typeface="Arial" panose="020B0604020202020204" pitchFamily="34" charset="0"/>
                <a:cs typeface="Arial" panose="020B0604020202020204" pitchFamily="34" charset="0"/>
              </a:rPr>
              <a:t>intestinale. </a:t>
            </a:r>
            <a:r>
              <a:rPr lang="fr-FR" sz="1400" dirty="0" smtClean="0">
                <a:solidFill>
                  <a:schemeClr val="tx2">
                    <a:lumMod val="10000"/>
                  </a:schemeClr>
                </a:solidFill>
              </a:rPr>
              <a:t>Dans </a:t>
            </a:r>
            <a:r>
              <a:rPr lang="fr-FR" sz="1400" dirty="0">
                <a:solidFill>
                  <a:schemeClr val="tx2">
                    <a:lumMod val="10000"/>
                  </a:schemeClr>
                </a:solidFill>
              </a:rPr>
              <a:t>ce but on a réalisé 3 types de probiotiques alimentaires issus de la fermentation sous forme des boissons naturelles :</a:t>
            </a:r>
            <a:r>
              <a:rPr lang="fr-FR" sz="1400" b="1" dirty="0">
                <a:solidFill>
                  <a:schemeClr val="bg2"/>
                </a:solidFill>
              </a:rPr>
              <a:t> Le Kéfir de lait, Kéfir de fruits et la Kombucha</a:t>
            </a:r>
          </a:p>
          <a:p>
            <a:pPr marL="36576" indent="0">
              <a:buNone/>
            </a:pPr>
            <a:r>
              <a:rPr lang="fr-FR" sz="1400" dirty="0" smtClean="0">
                <a:solidFill>
                  <a:schemeClr val="tx2">
                    <a:lumMod val="10000"/>
                  </a:schemeClr>
                </a:solidFill>
                <a:latin typeface="Arial" panose="020B0604020202020204" pitchFamily="34" charset="0"/>
                <a:cs typeface="Arial" panose="020B0604020202020204" pitchFamily="34" charset="0"/>
              </a:rPr>
              <a:t> </a:t>
            </a:r>
            <a:endParaRPr lang="fr-FR" sz="1400" dirty="0">
              <a:solidFill>
                <a:schemeClr val="tx2">
                  <a:lumMod val="10000"/>
                </a:schemeClr>
              </a:solidFill>
              <a:latin typeface="Arial" panose="020B0604020202020204" pitchFamily="34" charset="0"/>
              <a:cs typeface="Arial" panose="020B0604020202020204" pitchFamily="34" charset="0"/>
            </a:endParaRPr>
          </a:p>
        </p:txBody>
      </p:sp>
      <p:sp>
        <p:nvSpPr>
          <p:cNvPr id="6" name="Title 1"/>
          <p:cNvSpPr>
            <a:spLocks noGrp="1"/>
          </p:cNvSpPr>
          <p:nvPr>
            <p:ph type="title"/>
          </p:nvPr>
        </p:nvSpPr>
        <p:spPr>
          <a:xfrm>
            <a:off x="1066800" y="133350"/>
            <a:ext cx="7053542" cy="478745"/>
          </a:xfrm>
        </p:spPr>
        <p:txBody>
          <a:bodyPr>
            <a:normAutofit fontScale="90000"/>
          </a:bodyPr>
          <a:lstStyle/>
          <a:p>
            <a:pPr algn="ctr"/>
            <a:r>
              <a:rPr lang="fr-FR" sz="4800" dirty="0">
                <a:solidFill>
                  <a:schemeClr val="bg1">
                    <a:lumMod val="50000"/>
                  </a:schemeClr>
                </a:solidFill>
              </a:rPr>
              <a:t>Introduction</a:t>
            </a:r>
            <a:r>
              <a:rPr lang="fr-FR" dirty="0">
                <a:solidFill>
                  <a:schemeClr val="bg1">
                    <a:lumMod val="50000"/>
                  </a:schemeClr>
                </a:solidFill>
              </a:rPr>
              <a:t> </a:t>
            </a:r>
          </a:p>
        </p:txBody>
      </p:sp>
    </p:spTree>
    <p:extLst>
      <p:ext uri="{BB962C8B-B14F-4D97-AF65-F5344CB8AC3E}">
        <p14:creationId xmlns:p14="http://schemas.microsoft.com/office/powerpoint/2010/main" val="1658088399"/>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021" y="67273"/>
            <a:ext cx="7467600" cy="857250"/>
          </a:xfrm>
        </p:spPr>
        <p:txBody>
          <a:bodyPr/>
          <a:lstStyle/>
          <a:p>
            <a:pPr algn="ctr"/>
            <a:r>
              <a:rPr lang="fr-FR" dirty="0" smtClean="0">
                <a:solidFill>
                  <a:schemeClr val="bg2">
                    <a:lumMod val="25000"/>
                    <a:lumOff val="75000"/>
                  </a:schemeClr>
                </a:solidFill>
              </a:rPr>
              <a:t>Le kéfir</a:t>
            </a:r>
            <a:endParaRPr lang="fr-FR" dirty="0">
              <a:solidFill>
                <a:schemeClr val="bg2">
                  <a:lumMod val="25000"/>
                  <a:lumOff val="75000"/>
                </a:schemeClr>
              </a:solidFill>
            </a:endParaRPr>
          </a:p>
        </p:txBody>
      </p:sp>
      <p:sp>
        <p:nvSpPr>
          <p:cNvPr id="6" name="TextBox 5"/>
          <p:cNvSpPr txBox="1"/>
          <p:nvPr/>
        </p:nvSpPr>
        <p:spPr>
          <a:xfrm>
            <a:off x="609600" y="883905"/>
            <a:ext cx="2514600" cy="400110"/>
          </a:xfrm>
          <a:prstGeom prst="rect">
            <a:avLst/>
          </a:prstGeom>
          <a:noFill/>
        </p:spPr>
        <p:txBody>
          <a:bodyPr wrap="square" rtlCol="0">
            <a:spAutoFit/>
          </a:bodyPr>
          <a:lstStyle/>
          <a:p>
            <a:r>
              <a:rPr lang="fr-FR" sz="2000" b="1" dirty="0"/>
              <a:t>H</a:t>
            </a:r>
            <a:r>
              <a:rPr lang="fr-FR" sz="2000" b="1" dirty="0" smtClean="0"/>
              <a:t>istorique</a:t>
            </a:r>
            <a:endParaRPr lang="fr-FR" sz="2000" b="1" dirty="0"/>
          </a:p>
        </p:txBody>
      </p:sp>
      <p:sp>
        <p:nvSpPr>
          <p:cNvPr id="8" name="Round Diagonal Corner Rectangle 7"/>
          <p:cNvSpPr/>
          <p:nvPr/>
        </p:nvSpPr>
        <p:spPr>
          <a:xfrm>
            <a:off x="152400" y="1557932"/>
            <a:ext cx="5086003" cy="3036449"/>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fr-FR" sz="1400" dirty="0">
                <a:solidFill>
                  <a:schemeClr val="tx2">
                    <a:lumMod val="10000"/>
                  </a:schemeClr>
                </a:solidFill>
                <a:latin typeface="Tahoma" panose="020B0604030504040204" pitchFamily="34" charset="0"/>
                <a:ea typeface="Calibri" panose="020F0502020204030204" pitchFamily="34" charset="0"/>
                <a:cs typeface="Times New Roman" panose="02020603050405020304" pitchFamily="18" charset="0"/>
              </a:rPr>
              <a:t>Le kéfir, une boisson fermentée ancestrale. Il est provenu du mot turc « Keyif », qui signifie « bonne humeur », grâce à son enchainement d’un sentiment du bien être lorsqu’il est consommé. Il est populaire en Moyen-Orient plus précisément dans les montagnes du Caucase, il a été consommé pendant plusieurs années pour son capacité curative exceptionnelle contre certaines maladies telles que : le cancer, les troubles digestifs et même la tuberculose. </a:t>
            </a:r>
            <a:r>
              <a:rPr lang="fr-FR" sz="1400" dirty="0">
                <a:solidFill>
                  <a:schemeClr val="tx2">
                    <a:lumMod val="10000"/>
                  </a:schemeClr>
                </a:solidFill>
              </a:rPr>
              <a:t>Il existe deux types de culture de kéfir: le kéfir de lait et le kéfir d’eau. Ces deux cultures possèdent principalement les mêmes bienfaits par contre </a:t>
            </a:r>
            <a:r>
              <a:rPr lang="fr-FR" sz="1400" dirty="0">
                <a:solidFill>
                  <a:schemeClr val="tx2">
                    <a:lumMod val="10000"/>
                  </a:schemeClr>
                </a:solidFill>
                <a:latin typeface="Tahoma" panose="020B0604030504040204" pitchFamily="34" charset="0"/>
                <a:cs typeface="Times New Roman" panose="02020603050405020304" pitchFamily="18" charset="0"/>
              </a:rPr>
              <a:t>c</a:t>
            </a:r>
            <a:r>
              <a:rPr lang="fr-FR" sz="1400" dirty="0">
                <a:solidFill>
                  <a:schemeClr val="tx2">
                    <a:lumMod val="10000"/>
                  </a:schemeClr>
                </a:solidFill>
                <a:latin typeface="Tahoma" panose="020B0604030504040204" pitchFamily="34" charset="0"/>
                <a:ea typeface="Calibri" panose="020F0502020204030204" pitchFamily="34" charset="0"/>
                <a:cs typeface="Times New Roman" panose="02020603050405020304" pitchFamily="18" charset="0"/>
              </a:rPr>
              <a:t>hacun d’eux à une microflore et une valeur nutritionnelle spécifique.</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32292"/>
          <a:stretch/>
        </p:blipFill>
        <p:spPr>
          <a:xfrm>
            <a:off x="5507830" y="3483241"/>
            <a:ext cx="1829961" cy="1520272"/>
          </a:xfrm>
          <a:prstGeom prst="roundRect">
            <a:avLst>
              <a:gd name="adj" fmla="val 8594"/>
            </a:avLst>
          </a:prstGeom>
          <a:blipFill>
            <a:blip r:embed="rId4">
              <a:alphaModFix amt="94000"/>
            </a:blip>
            <a:stretch>
              <a:fillRect l="-1" r="-26406"/>
            </a:stretch>
          </a:blipFill>
          <a:ln>
            <a:noFill/>
          </a:ln>
          <a:effectLst>
            <a:reflection blurRad="12700" stA="38000" endPos="28000" dist="5000" dir="5400000" sy="-100000" algn="bl" rotWithShape="0"/>
          </a:effectLst>
        </p:spPr>
      </p:pic>
      <p:pic>
        <p:nvPicPr>
          <p:cNvPr id="10" name="Picture 9"/>
          <p:cNvPicPr>
            <a:picLocks noChangeAspect="1"/>
          </p:cNvPicPr>
          <p:nvPr/>
        </p:nvPicPr>
        <p:blipFill rotWithShape="1">
          <a:blip r:embed="rId5" cstate="print">
            <a:extLst>
              <a:ext uri="{28A0092B-C50C-407E-A947-70E740481C1C}">
                <a14:useLocalDpi xmlns:a14="http://schemas.microsoft.com/office/drawing/2010/main" val="0"/>
              </a:ext>
            </a:extLst>
          </a:blip>
          <a:srcRect b="32222"/>
          <a:stretch/>
        </p:blipFill>
        <p:spPr>
          <a:xfrm>
            <a:off x="7400221" y="3333750"/>
            <a:ext cx="1628453" cy="16420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25419" y="438150"/>
            <a:ext cx="3566244" cy="23774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318184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567" y="167637"/>
            <a:ext cx="7053542" cy="478745"/>
          </a:xfrm>
        </p:spPr>
        <p:txBody>
          <a:bodyPr>
            <a:normAutofit fontScale="90000"/>
          </a:bodyPr>
          <a:lstStyle/>
          <a:p>
            <a:pPr algn="ctr"/>
            <a:r>
              <a:rPr lang="fr-FR" dirty="0" smtClean="0">
                <a:solidFill>
                  <a:schemeClr val="bg2">
                    <a:lumMod val="25000"/>
                    <a:lumOff val="75000"/>
                  </a:schemeClr>
                </a:solidFill>
                <a:latin typeface="+mn-lt"/>
              </a:rPr>
              <a:t>Kéfir du Lait</a:t>
            </a:r>
            <a:endParaRPr lang="fr-FR" dirty="0">
              <a:solidFill>
                <a:schemeClr val="bg2">
                  <a:lumMod val="25000"/>
                  <a:lumOff val="75000"/>
                </a:schemeClr>
              </a:solidFill>
              <a:latin typeface="+mn-lt"/>
            </a:endParaRPr>
          </a:p>
        </p:txBody>
      </p:sp>
      <p:sp>
        <p:nvSpPr>
          <p:cNvPr id="8" name="Round Diagonal Corner Rectangle 7"/>
          <p:cNvSpPr/>
          <p:nvPr/>
        </p:nvSpPr>
        <p:spPr>
          <a:xfrm>
            <a:off x="191589" y="1344812"/>
            <a:ext cx="4987613" cy="2469760"/>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b"/>
          <a:lstStyle/>
          <a:p>
            <a:r>
              <a:rPr lang="fr-FR" sz="1500" dirty="0" smtClean="0">
                <a:solidFill>
                  <a:schemeClr val="tx2">
                    <a:lumMod val="10000"/>
                  </a:schemeClr>
                </a:solidFill>
                <a:latin typeface="Arial" panose="020B0604020202020204" pitchFamily="34" charset="0"/>
                <a:cs typeface="Arial" panose="020B0604020202020204" pitchFamily="34" charset="0"/>
              </a:rPr>
              <a:t>La culture de démarrage utilisée traditionnellement pour produire du kéfir du lait est une forme irrégulière, gélatineuse avec une couleur blanc-jaune qui ressemble à des morceaux de corail ou de petits amas de le chou-fleur mesurant entre 3 et 8 mm</a:t>
            </a:r>
          </a:p>
          <a:p>
            <a:r>
              <a:rPr lang="fr-FR" sz="1500" dirty="0" smtClean="0">
                <a:solidFill>
                  <a:schemeClr val="tx2">
                    <a:lumMod val="10000"/>
                  </a:schemeClr>
                </a:solidFill>
                <a:latin typeface="Arial" panose="020B0604020202020204" pitchFamily="34" charset="0"/>
                <a:cs typeface="Arial" panose="020B0604020202020204" pitchFamily="34" charset="0"/>
              </a:rPr>
              <a:t>Ces grains peuvent être fabriqués à partir de tout type de lait; vache, chèvre ou mouton, noix de coco, riz et soja mais le lait de vache est couramment utilisé.</a:t>
            </a:r>
          </a:p>
          <a:p>
            <a:endParaRPr lang="fr-FR" sz="1200" b="1" dirty="0"/>
          </a:p>
        </p:txBody>
      </p:sp>
      <p:sp>
        <p:nvSpPr>
          <p:cNvPr id="10" name="Rounded Rectangle 9"/>
          <p:cNvSpPr/>
          <p:nvPr/>
        </p:nvSpPr>
        <p:spPr>
          <a:xfrm>
            <a:off x="683483" y="969390"/>
            <a:ext cx="2215020" cy="552031"/>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r-FR" sz="1350" b="1" dirty="0">
                <a:solidFill>
                  <a:schemeClr val="tx2">
                    <a:lumMod val="10000"/>
                  </a:schemeClr>
                </a:solidFill>
                <a:latin typeface="Arial" panose="020B0604020202020204" pitchFamily="34" charset="0"/>
                <a:cs typeface="Arial" panose="020B0604020202020204" pitchFamily="34" charset="0"/>
              </a:rPr>
              <a:t>Structure des graines du kéfir</a:t>
            </a:r>
          </a:p>
        </p:txBody>
      </p:sp>
      <p:sp>
        <p:nvSpPr>
          <p:cNvPr id="4" name="Round Diagonal Corner Rectangle 3"/>
          <p:cNvSpPr/>
          <p:nvPr/>
        </p:nvSpPr>
        <p:spPr>
          <a:xfrm>
            <a:off x="191589" y="1344812"/>
            <a:ext cx="5314603" cy="3131938"/>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ctr"/>
          <a:lstStyle/>
          <a:p>
            <a:endParaRPr lang="fr-FR" sz="1200" dirty="0">
              <a:solidFill>
                <a:schemeClr val="tx2">
                  <a:lumMod val="10000"/>
                </a:schemeClr>
              </a:solidFill>
              <a:latin typeface="Arial" panose="020B0604020202020204" pitchFamily="34" charset="0"/>
              <a:cs typeface="Arial" panose="020B0604020202020204" pitchFamily="34" charset="0"/>
            </a:endParaRPr>
          </a:p>
          <a:p>
            <a:endParaRPr lang="fr-FR" sz="1200" dirty="0" smtClean="0">
              <a:solidFill>
                <a:schemeClr val="tx2">
                  <a:lumMod val="10000"/>
                </a:schemeClr>
              </a:solidFill>
              <a:latin typeface="Arial" panose="020B0604020202020204" pitchFamily="34" charset="0"/>
              <a:cs typeface="Arial" panose="020B0604020202020204" pitchFamily="34" charset="0"/>
            </a:endParaRPr>
          </a:p>
          <a:p>
            <a:endParaRPr lang="fr-FR" sz="1500" dirty="0" smtClean="0">
              <a:solidFill>
                <a:schemeClr val="tx2">
                  <a:lumMod val="10000"/>
                </a:schemeClr>
              </a:solidFill>
              <a:latin typeface="Arial" panose="020B0604020202020204" pitchFamily="34" charset="0"/>
              <a:cs typeface="Arial" panose="020B0604020202020204" pitchFamily="34" charset="0"/>
            </a:endParaRPr>
          </a:p>
          <a:p>
            <a:r>
              <a:rPr lang="fr-FR" sz="1500" dirty="0" smtClean="0">
                <a:solidFill>
                  <a:schemeClr val="tx2">
                    <a:lumMod val="10000"/>
                  </a:schemeClr>
                </a:solidFill>
                <a:latin typeface="Arial" panose="020B0604020202020204" pitchFamily="34" charset="0"/>
                <a:cs typeface="Arial" panose="020B0604020202020204" pitchFamily="34" charset="0"/>
              </a:rPr>
              <a:t>La majorité des produits qui résulte de la fermentation du kéfir du lait sont des bactéries lactique, C02 et un pourcentage inferieur </a:t>
            </a:r>
            <a:r>
              <a:rPr lang="fr-FR" sz="1500" smtClean="0">
                <a:solidFill>
                  <a:schemeClr val="tx2">
                    <a:lumMod val="10000"/>
                  </a:schemeClr>
                </a:solidFill>
                <a:latin typeface="Arial" panose="020B0604020202020204" pitchFamily="34" charset="0"/>
                <a:cs typeface="Arial" panose="020B0604020202020204" pitchFamily="34" charset="0"/>
              </a:rPr>
              <a:t>à </a:t>
            </a:r>
            <a:r>
              <a:rPr lang="fr-FR" sz="1500" smtClean="0">
                <a:solidFill>
                  <a:schemeClr val="tx2">
                    <a:lumMod val="10000"/>
                  </a:schemeClr>
                </a:solidFill>
                <a:latin typeface="Arial" panose="020B0604020202020204" pitchFamily="34" charset="0"/>
                <a:cs typeface="Arial" panose="020B0604020202020204" pitchFamily="34" charset="0"/>
              </a:rPr>
              <a:t>0,1</a:t>
            </a:r>
            <a:r>
              <a:rPr lang="fr-FR" sz="1500" dirty="0" smtClean="0">
                <a:solidFill>
                  <a:schemeClr val="tx2">
                    <a:lumMod val="10000"/>
                  </a:schemeClr>
                </a:solidFill>
                <a:latin typeface="Arial" panose="020B0604020202020204" pitchFamily="34" charset="0"/>
                <a:cs typeface="Arial" panose="020B0604020202020204" pitchFamily="34" charset="0"/>
              </a:rPr>
              <a:t>% d’alcool.</a:t>
            </a:r>
          </a:p>
          <a:p>
            <a:r>
              <a:rPr lang="fr-FR" sz="1500" dirty="0" smtClean="0">
                <a:solidFill>
                  <a:schemeClr val="tx2">
                    <a:lumMod val="10000"/>
                  </a:schemeClr>
                </a:solidFill>
                <a:latin typeface="Arial" panose="020B0604020202020204" pitchFamily="34" charset="0"/>
                <a:cs typeface="Arial" panose="020B0604020202020204" pitchFamily="34" charset="0"/>
              </a:rPr>
              <a:t>Les graines </a:t>
            </a:r>
            <a:r>
              <a:rPr lang="fr-FR" sz="1500" dirty="0">
                <a:solidFill>
                  <a:schemeClr val="tx2">
                    <a:lumMod val="10000"/>
                  </a:schemeClr>
                </a:solidFill>
                <a:latin typeface="Arial" panose="020B0604020202020204" pitchFamily="34" charset="0"/>
                <a:cs typeface="Arial" panose="020B0604020202020204" pitchFamily="34" charset="0"/>
              </a:rPr>
              <a:t>de kéfir en général contiennent un mélange </a:t>
            </a:r>
            <a:r>
              <a:rPr lang="fr-FR" sz="1500" dirty="0" smtClean="0">
                <a:solidFill>
                  <a:schemeClr val="tx2">
                    <a:lumMod val="10000"/>
                  </a:schemeClr>
                </a:solidFill>
                <a:latin typeface="Arial" panose="020B0604020202020204" pitchFamily="34" charset="0"/>
                <a:cs typeface="Arial" panose="020B0604020202020204" pitchFamily="34" charset="0"/>
              </a:rPr>
              <a:t>complexe de microflore, </a:t>
            </a:r>
            <a:r>
              <a:rPr lang="fr-FR" sz="1500" dirty="0">
                <a:solidFill>
                  <a:schemeClr val="tx2">
                    <a:lumMod val="10000"/>
                  </a:schemeClr>
                </a:solidFill>
                <a:latin typeface="Arial" panose="020B0604020202020204" pitchFamily="34" charset="0"/>
                <a:cs typeface="Arial" panose="020B0604020202020204" pitchFamily="34" charset="0"/>
              </a:rPr>
              <a:t>principalement </a:t>
            </a:r>
            <a:r>
              <a:rPr lang="fr-FR" sz="1500" dirty="0" smtClean="0">
                <a:solidFill>
                  <a:schemeClr val="tx2">
                    <a:lumMod val="10000"/>
                  </a:schemeClr>
                </a:solidFill>
                <a:latin typeface="Arial" panose="020B0604020202020204" pitchFamily="34" charset="0"/>
                <a:cs typeface="Arial" panose="020B0604020202020204" pitchFamily="34" charset="0"/>
              </a:rPr>
              <a:t>des bactéries d’acide </a:t>
            </a:r>
            <a:r>
              <a:rPr lang="fr-FR" sz="1500" dirty="0">
                <a:solidFill>
                  <a:schemeClr val="tx2">
                    <a:lumMod val="10000"/>
                  </a:schemeClr>
                </a:solidFill>
                <a:latin typeface="Arial" panose="020B0604020202020204" pitchFamily="34" charset="0"/>
                <a:cs typeface="Arial" panose="020B0604020202020204" pitchFamily="34" charset="0"/>
              </a:rPr>
              <a:t>lactiques </a:t>
            </a:r>
            <a:r>
              <a:rPr lang="fr-FR" sz="1500" dirty="0" smtClean="0">
                <a:solidFill>
                  <a:schemeClr val="tx2">
                    <a:lumMod val="10000"/>
                  </a:schemeClr>
                </a:solidFill>
                <a:latin typeface="Arial" panose="020B0604020202020204" pitchFamily="34" charset="0"/>
                <a:cs typeface="Arial" panose="020B0604020202020204" pitchFamily="34" charset="0"/>
              </a:rPr>
              <a:t>(lactobacilles</a:t>
            </a:r>
            <a:r>
              <a:rPr lang="fr-FR" sz="1500" dirty="0">
                <a:solidFill>
                  <a:schemeClr val="tx2">
                    <a:lumMod val="10000"/>
                  </a:schemeClr>
                </a:solidFill>
                <a:latin typeface="Arial" panose="020B0604020202020204" pitchFamily="34" charset="0"/>
                <a:cs typeface="Arial" panose="020B0604020202020204" pitchFamily="34" charset="0"/>
              </a:rPr>
              <a:t>, lactococci, </a:t>
            </a:r>
            <a:r>
              <a:rPr lang="fr-FR" sz="1500" dirty="0" smtClean="0">
                <a:solidFill>
                  <a:schemeClr val="tx2">
                    <a:lumMod val="10000"/>
                  </a:schemeClr>
                </a:solidFill>
                <a:latin typeface="Arial" panose="020B0604020202020204" pitchFamily="34" charset="0"/>
                <a:cs typeface="Arial" panose="020B0604020202020204" pitchFamily="34" charset="0"/>
              </a:rPr>
              <a:t>leuconostocs), des bactéries d’acide acétique et un mélange de levures agglutiné avec de la caséine (</a:t>
            </a:r>
            <a:r>
              <a:rPr lang="fr-FR" sz="1500" dirty="0">
                <a:solidFill>
                  <a:schemeClr val="tx2">
                    <a:lumMod val="10000"/>
                  </a:schemeClr>
                </a:solidFill>
                <a:latin typeface="Arial" panose="020B0604020202020204" pitchFamily="34" charset="0"/>
                <a:cs typeface="Arial" panose="020B0604020202020204" pitchFamily="34" charset="0"/>
              </a:rPr>
              <a:t>fermenteurs et non fermenteurs de lactose tels que les levures bénéfiques ainsi que les bactéries probiotiques amicales trouvées dans le </a:t>
            </a:r>
            <a:r>
              <a:rPr lang="fr-FR" sz="1500" dirty="0" smtClean="0">
                <a:solidFill>
                  <a:schemeClr val="tx2">
                    <a:lumMod val="10000"/>
                  </a:schemeClr>
                </a:solidFill>
                <a:latin typeface="Arial" panose="020B0604020202020204" pitchFamily="34" charset="0"/>
                <a:cs typeface="Arial" panose="020B0604020202020204" pitchFamily="34" charset="0"/>
              </a:rPr>
              <a:t>yogourt) et des </a:t>
            </a:r>
            <a:r>
              <a:rPr lang="fr-FR" sz="1500" dirty="0">
                <a:solidFill>
                  <a:schemeClr val="tx2">
                    <a:lumMod val="10000"/>
                  </a:schemeClr>
                </a:solidFill>
                <a:latin typeface="Arial" panose="020B0604020202020204" pitchFamily="34" charset="0"/>
                <a:cs typeface="Arial" panose="020B0604020202020204" pitchFamily="34" charset="0"/>
              </a:rPr>
              <a:t>sucres complexes par une matrice de </a:t>
            </a:r>
            <a:r>
              <a:rPr lang="fr-FR" sz="1500" dirty="0" smtClean="0">
                <a:solidFill>
                  <a:schemeClr val="tx2">
                    <a:lumMod val="10000"/>
                  </a:schemeClr>
                </a:solidFill>
                <a:latin typeface="Arial" panose="020B0604020202020204" pitchFamily="34" charset="0"/>
                <a:cs typeface="Arial" panose="020B0604020202020204" pitchFamily="34" charset="0"/>
              </a:rPr>
              <a:t>polysaccharides.</a:t>
            </a:r>
          </a:p>
          <a:p>
            <a:endParaRPr lang="fr-FR" sz="1200" dirty="0">
              <a:solidFill>
                <a:schemeClr val="tx2">
                  <a:lumMod val="10000"/>
                </a:schemeClr>
              </a:solidFill>
              <a:latin typeface="Arial" panose="020B0604020202020204" pitchFamily="34" charset="0"/>
              <a:cs typeface="Arial" panose="020B0604020202020204" pitchFamily="34" charset="0"/>
            </a:endParaRPr>
          </a:p>
          <a:p>
            <a:endParaRPr lang="fr-FR" sz="1200" dirty="0">
              <a:solidFill>
                <a:schemeClr val="tx2">
                  <a:lumMod val="10000"/>
                </a:schemeClr>
              </a:solidFill>
              <a:latin typeface="Arial" panose="020B0604020202020204" pitchFamily="34" charset="0"/>
              <a:cs typeface="Arial" panose="020B0604020202020204" pitchFamily="34" charset="0"/>
            </a:endParaRPr>
          </a:p>
        </p:txBody>
      </p:sp>
      <p:sp>
        <p:nvSpPr>
          <p:cNvPr id="11" name="Rounded Rectangle 10"/>
          <p:cNvSpPr/>
          <p:nvPr/>
        </p:nvSpPr>
        <p:spPr>
          <a:xfrm>
            <a:off x="683483" y="963395"/>
            <a:ext cx="2706915" cy="537591"/>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fr-FR" sz="1600" b="1" dirty="0">
                <a:solidFill>
                  <a:schemeClr val="tx2">
                    <a:lumMod val="10000"/>
                  </a:schemeClr>
                </a:solidFill>
                <a:latin typeface="Arial" panose="020B0604020202020204" pitchFamily="34" charset="0"/>
                <a:cs typeface="Arial" panose="020B0604020202020204" pitchFamily="34" charset="0"/>
              </a:rPr>
              <a:t>La </a:t>
            </a:r>
            <a:r>
              <a:rPr lang="fr-FR" sz="1600" b="1" dirty="0" smtClean="0">
                <a:solidFill>
                  <a:schemeClr val="tx2">
                    <a:lumMod val="10000"/>
                  </a:schemeClr>
                </a:solidFill>
                <a:latin typeface="Arial" panose="020B0604020202020204" pitchFamily="34" charset="0"/>
                <a:cs typeface="Arial" panose="020B0604020202020204" pitchFamily="34" charset="0"/>
              </a:rPr>
              <a:t>microflore</a:t>
            </a:r>
            <a:endParaRPr lang="fr-FR" sz="1600" b="1" dirty="0">
              <a:solidFill>
                <a:schemeClr val="tx2">
                  <a:lumMod val="10000"/>
                </a:schemeClr>
              </a:solidFill>
              <a:latin typeface="Arial" panose="020B0604020202020204" pitchFamily="34" charset="0"/>
              <a:cs typeface="Arial" panose="020B0604020202020204" pitchFamily="34" charset="0"/>
            </a:endParaRPr>
          </a:p>
        </p:txBody>
      </p:sp>
      <p:sp>
        <p:nvSpPr>
          <p:cNvPr id="13" name="Rounded Rectangle 12"/>
          <p:cNvSpPr/>
          <p:nvPr/>
        </p:nvSpPr>
        <p:spPr>
          <a:xfrm>
            <a:off x="5791200" y="33201"/>
            <a:ext cx="3382491" cy="5120637"/>
          </a:xfrm>
          <a:prstGeom prst="roundRect">
            <a:avLst/>
          </a:prstGeom>
          <a:blipFill dpi="0" rotWithShape="1">
            <a:blip r:embed="rId2">
              <a:lum contrast="1000"/>
            </a:blip>
            <a:srcRect/>
            <a:stretch>
              <a:fillRect l="-78572" r="-78572"/>
            </a:stretch>
          </a:blipFill>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8849" y="3866823"/>
            <a:ext cx="1829323" cy="121985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2057" y="3638550"/>
            <a:ext cx="2097872" cy="14364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995354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53" presetClass="entr" presetSubtype="1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xit" presetSubtype="4" fill="hold" grpId="1" nodeType="clickEffect">
                                  <p:stCondLst>
                                    <p:cond delay="0"/>
                                  </p:stCondLst>
                                  <p:childTnLst>
                                    <p:anim calcmode="lin" valueType="num">
                                      <p:cBhvr additive="base">
                                        <p:cTn id="21" dur="500"/>
                                        <p:tgtEl>
                                          <p:spTgt spid="10"/>
                                        </p:tgtEl>
                                        <p:attrNameLst>
                                          <p:attrName>ppt_x</p:attrName>
                                        </p:attrNameLst>
                                      </p:cBhvr>
                                      <p:tavLst>
                                        <p:tav tm="0">
                                          <p:val>
                                            <p:strVal val="ppt_x"/>
                                          </p:val>
                                        </p:tav>
                                        <p:tav tm="100000">
                                          <p:val>
                                            <p:strVal val="ppt_x"/>
                                          </p:val>
                                        </p:tav>
                                      </p:tavLst>
                                    </p:anim>
                                    <p:anim calcmode="lin" valueType="num">
                                      <p:cBhvr additive="base">
                                        <p:cTn id="22" dur="500"/>
                                        <p:tgtEl>
                                          <p:spTgt spid="10"/>
                                        </p:tgtEl>
                                        <p:attrNameLst>
                                          <p:attrName>ppt_y</p:attrName>
                                        </p:attrNameLst>
                                      </p:cBhvr>
                                      <p:tavLst>
                                        <p:tav tm="0">
                                          <p:val>
                                            <p:strVal val="ppt_y"/>
                                          </p:val>
                                        </p:tav>
                                        <p:tav tm="100000">
                                          <p:val>
                                            <p:strVal val="1+ppt_h/2"/>
                                          </p:val>
                                        </p:tav>
                                      </p:tavLst>
                                    </p:anim>
                                    <p:set>
                                      <p:cBhvr>
                                        <p:cTn id="23" dur="1" fill="hold">
                                          <p:stCondLst>
                                            <p:cond delay="499"/>
                                          </p:stCondLst>
                                        </p:cTn>
                                        <p:tgtEl>
                                          <p:spTgt spid="10"/>
                                        </p:tgtEl>
                                        <p:attrNameLst>
                                          <p:attrName>style.visibility</p:attrName>
                                        </p:attrNameLst>
                                      </p:cBhvr>
                                      <p:to>
                                        <p:strVal val="hidden"/>
                                      </p:to>
                                    </p:set>
                                  </p:childTnLst>
                                </p:cTn>
                              </p:par>
                              <p:par>
                                <p:cTn id="24" presetID="2" presetClass="exit" presetSubtype="4" fill="hold" grpId="1" nodeType="withEffect">
                                  <p:stCondLst>
                                    <p:cond delay="0"/>
                                  </p:stCondLst>
                                  <p:childTnLst>
                                    <p:anim calcmode="lin" valueType="num">
                                      <p:cBhvr additive="base">
                                        <p:cTn id="25" dur="500"/>
                                        <p:tgtEl>
                                          <p:spTgt spid="8"/>
                                        </p:tgtEl>
                                        <p:attrNameLst>
                                          <p:attrName>ppt_x</p:attrName>
                                        </p:attrNameLst>
                                      </p:cBhvr>
                                      <p:tavLst>
                                        <p:tav tm="0">
                                          <p:val>
                                            <p:strVal val="ppt_x"/>
                                          </p:val>
                                        </p:tav>
                                        <p:tav tm="100000">
                                          <p:val>
                                            <p:strVal val="ppt_x"/>
                                          </p:val>
                                        </p:tav>
                                      </p:tavLst>
                                    </p:anim>
                                    <p:anim calcmode="lin" valueType="num">
                                      <p:cBhvr additive="base">
                                        <p:cTn id="26" dur="500"/>
                                        <p:tgtEl>
                                          <p:spTgt spid="8"/>
                                        </p:tgtEl>
                                        <p:attrNameLst>
                                          <p:attrName>ppt_y</p:attrName>
                                        </p:attrNameLst>
                                      </p:cBhvr>
                                      <p:tavLst>
                                        <p:tav tm="0">
                                          <p:val>
                                            <p:strVal val="ppt_y"/>
                                          </p:val>
                                        </p:tav>
                                        <p:tav tm="100000">
                                          <p:val>
                                            <p:strVal val="1+ppt_h/2"/>
                                          </p:val>
                                        </p:tav>
                                      </p:tavLst>
                                    </p:anim>
                                    <p:set>
                                      <p:cBhvr>
                                        <p:cTn id="27" dur="1" fill="hold">
                                          <p:stCondLst>
                                            <p:cond delay="499"/>
                                          </p:stCondLst>
                                        </p:cTn>
                                        <p:tgtEl>
                                          <p:spTgt spid="8"/>
                                        </p:tgtEl>
                                        <p:attrNameLst>
                                          <p:attrName>style.visibility</p:attrName>
                                        </p:attrNameLst>
                                      </p:cBhvr>
                                      <p:to>
                                        <p:strVal val="hidden"/>
                                      </p:to>
                                    </p:set>
                                  </p:childTnLst>
                                </p:cTn>
                              </p:par>
                              <p:par>
                                <p:cTn id="28" presetID="14" presetClass="exit" presetSubtype="10" fill="hold" nodeType="withEffect">
                                  <p:stCondLst>
                                    <p:cond delay="0"/>
                                  </p:stCondLst>
                                  <p:childTnLst>
                                    <p:animEffect transition="out" filter="randombar(horizontal)">
                                      <p:cBhvr>
                                        <p:cTn id="29" dur="500"/>
                                        <p:tgtEl>
                                          <p:spTgt spid="7"/>
                                        </p:tgtEl>
                                      </p:cBhvr>
                                    </p:animEffect>
                                    <p:set>
                                      <p:cBhvr>
                                        <p:cTn id="30" dur="1" fill="hold">
                                          <p:stCondLst>
                                            <p:cond delay="499"/>
                                          </p:stCondLst>
                                        </p:cTn>
                                        <p:tgtEl>
                                          <p:spTgt spid="7"/>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fill="hold"/>
                                        <p:tgtEl>
                                          <p:spTgt spid="4"/>
                                        </p:tgtEl>
                                        <p:attrNameLst>
                                          <p:attrName>ppt_x</p:attrName>
                                        </p:attrNameLst>
                                      </p:cBhvr>
                                      <p:tavLst>
                                        <p:tav tm="0">
                                          <p:val>
                                            <p:strVal val="#ppt_x"/>
                                          </p:val>
                                        </p:tav>
                                        <p:tav tm="100000">
                                          <p:val>
                                            <p:strVal val="#ppt_x"/>
                                          </p:val>
                                        </p:tav>
                                      </p:tavLst>
                                    </p:anim>
                                    <p:anim calcmode="lin" valueType="num">
                                      <p:cBhvr additive="base">
                                        <p:cTn id="40" dur="500" fill="hold"/>
                                        <p:tgtEl>
                                          <p:spTgt spid="4"/>
                                        </p:tgtEl>
                                        <p:attrNameLst>
                                          <p:attrName>ppt_y</p:attrName>
                                        </p:attrNameLst>
                                      </p:cBhvr>
                                      <p:tavLst>
                                        <p:tav tm="0">
                                          <p:val>
                                            <p:strVal val="1+#ppt_h/2"/>
                                          </p:val>
                                        </p:tav>
                                        <p:tav tm="100000">
                                          <p:val>
                                            <p:strVal val="#ppt_y"/>
                                          </p:val>
                                        </p:tav>
                                      </p:tavLst>
                                    </p:anim>
                                  </p:childTnLst>
                                </p:cTn>
                              </p:par>
                              <p:par>
                                <p:cTn id="41" presetID="6" presetClass="emph" presetSubtype="0" fill="hold" nodeType="withEffect">
                                  <p:stCondLst>
                                    <p:cond delay="0"/>
                                  </p:stCondLst>
                                  <p:childTnLst>
                                    <p:animScale>
                                      <p:cBhvr>
                                        <p:cTn id="42" dur="2000" fill="hold"/>
                                        <p:tgtEl>
                                          <p:spTgt spid="1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10" grpId="0" animBg="1"/>
      <p:bldP spid="10" grpId="1" animBg="1"/>
      <p:bldP spid="4"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7" name="Chart 6"/>
          <p:cNvGraphicFramePr/>
          <p:nvPr>
            <p:extLst>
              <p:ext uri="{D42A27DB-BD31-4B8C-83A1-F6EECF244321}">
                <p14:modId xmlns:p14="http://schemas.microsoft.com/office/powerpoint/2010/main" val="368854640"/>
              </p:ext>
            </p:extLst>
          </p:nvPr>
        </p:nvGraphicFramePr>
        <p:xfrm>
          <a:off x="4800600" y="1591594"/>
          <a:ext cx="4114800" cy="2733197"/>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1"/>
          <p:cNvSpPr>
            <a:spLocks noGrp="1"/>
          </p:cNvSpPr>
          <p:nvPr>
            <p:ph type="title"/>
          </p:nvPr>
        </p:nvSpPr>
        <p:spPr>
          <a:xfrm>
            <a:off x="990600" y="133350"/>
            <a:ext cx="7162800" cy="857250"/>
          </a:xfrm>
          <a:prstGeom prst="roundRect">
            <a:avLst/>
          </a:prstGeom>
        </p:spPr>
        <p:style>
          <a:lnRef idx="1">
            <a:schemeClr val="accent4"/>
          </a:lnRef>
          <a:fillRef idx="2">
            <a:schemeClr val="accent4"/>
          </a:fillRef>
          <a:effectRef idx="1">
            <a:schemeClr val="accent4"/>
          </a:effectRef>
          <a:fontRef idx="minor">
            <a:schemeClr val="dk1"/>
          </a:fontRef>
        </p:style>
        <p:txBody>
          <a:bodyPr>
            <a:normAutofit fontScale="90000"/>
          </a:bodyPr>
          <a:lstStyle/>
          <a:p>
            <a:pPr algn="ctr"/>
            <a:r>
              <a:rPr lang="fr-FR" dirty="0" smtClean="0">
                <a:solidFill>
                  <a:schemeClr val="accent1">
                    <a:lumMod val="50000"/>
                  </a:schemeClr>
                </a:solidFill>
                <a:latin typeface="+mn-lt"/>
              </a:rPr>
              <a:t>La composition du kéfir du lait</a:t>
            </a:r>
            <a:endParaRPr lang="fr-FR" dirty="0">
              <a:solidFill>
                <a:schemeClr val="accent1">
                  <a:lumMod val="50000"/>
                </a:schemeClr>
              </a:solidFill>
              <a:latin typeface="+mn-lt"/>
            </a:endParaRPr>
          </a:p>
        </p:txBody>
      </p:sp>
      <p:sp>
        <p:nvSpPr>
          <p:cNvPr id="5" name="Round Diagonal Corner Rectangle 4"/>
          <p:cNvSpPr/>
          <p:nvPr/>
        </p:nvSpPr>
        <p:spPr>
          <a:xfrm>
            <a:off x="152400" y="1688814"/>
            <a:ext cx="2971800" cy="2601687"/>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ctr"/>
          <a:lstStyle/>
          <a:p>
            <a:endParaRPr lang="fr-FR" sz="1400" dirty="0" smtClean="0">
              <a:solidFill>
                <a:schemeClr val="tx2">
                  <a:lumMod val="10000"/>
                </a:schemeClr>
              </a:solidFill>
            </a:endParaRPr>
          </a:p>
          <a:p>
            <a:r>
              <a:rPr lang="fr-FR" sz="1400" dirty="0" smtClean="0">
                <a:solidFill>
                  <a:schemeClr val="tx2">
                    <a:lumMod val="10000"/>
                  </a:schemeClr>
                </a:solidFill>
              </a:rPr>
              <a:t>La consommation du kéfir du lait est conseillée pour ceux qui ont une intolérance au lactose et cela est dû à la présence du beta-galactosidase dans le kéfir. </a:t>
            </a:r>
            <a:r>
              <a:rPr lang="fr-FR" sz="1400" dirty="0">
                <a:solidFill>
                  <a:schemeClr val="tx2">
                    <a:lumMod val="10000"/>
                  </a:schemeClr>
                </a:solidFill>
              </a:rPr>
              <a:t>Cependant, le rôle effectif des B-galactosidases bactériennes dans la digestion du lactose au niveau de l'intestin n'a pas été rigoureusement démontré </a:t>
            </a:r>
            <a:endParaRPr lang="fr-FR" sz="1400" dirty="0" smtClean="0">
              <a:solidFill>
                <a:schemeClr val="tx2">
                  <a:lumMod val="10000"/>
                </a:schemeClr>
              </a:solidFill>
            </a:endParaRPr>
          </a:p>
          <a:p>
            <a:endParaRPr lang="fr-FR" sz="1600" dirty="0">
              <a:solidFill>
                <a:schemeClr val="tx2">
                  <a:lumMod val="10000"/>
                </a:schemeClr>
              </a:solidFill>
            </a:endParaRPr>
          </a:p>
        </p:txBody>
      </p:sp>
    </p:spTree>
    <p:extLst>
      <p:ext uri="{BB962C8B-B14F-4D97-AF65-F5344CB8AC3E}">
        <p14:creationId xmlns:p14="http://schemas.microsoft.com/office/powerpoint/2010/main" val="14104941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 fill="hold"/>
                                        <p:tgtEl>
                                          <p:spTgt spid="5"/>
                                        </p:tgtEl>
                                        <p:attrNameLst>
                                          <p:attrName>ppt_x</p:attrName>
                                        </p:attrNameLst>
                                      </p:cBhvr>
                                      <p:tavLst>
                                        <p:tav tm="0">
                                          <p:val>
                                            <p:strVal val="#ppt_x"/>
                                          </p:val>
                                        </p:tav>
                                        <p:tav tm="100000">
                                          <p:val>
                                            <p:strVal val="#ppt_x"/>
                                          </p:val>
                                        </p:tav>
                                      </p:tavLst>
                                    </p:anim>
                                    <p:anim calcmode="lin" valueType="num">
                                      <p:cBhvr additive="base">
                                        <p:cTn id="1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a:spLocks noGrp="1"/>
          </p:cNvSpPr>
          <p:nvPr>
            <p:ph type="title"/>
          </p:nvPr>
        </p:nvSpPr>
        <p:spPr>
          <a:xfrm>
            <a:off x="381000" y="28576"/>
            <a:ext cx="7467600" cy="857250"/>
          </a:xfrm>
        </p:spPr>
        <p:txBody>
          <a:bodyPr>
            <a:normAutofit/>
          </a:bodyPr>
          <a:lstStyle/>
          <a:p>
            <a:pPr algn="ctr"/>
            <a:r>
              <a:rPr lang="fr-FR" dirty="0" smtClean="0">
                <a:solidFill>
                  <a:schemeClr val="bg2">
                    <a:lumMod val="25000"/>
                    <a:lumOff val="75000"/>
                  </a:schemeClr>
                </a:solidFill>
                <a:latin typeface="+mn-lt"/>
              </a:rPr>
              <a:t>Kéfir de fruits</a:t>
            </a:r>
            <a:endParaRPr lang="fr-FR" dirty="0">
              <a:solidFill>
                <a:schemeClr val="bg2">
                  <a:lumMod val="25000"/>
                  <a:lumOff val="75000"/>
                </a:schemeClr>
              </a:solidFill>
              <a:latin typeface="+mn-lt"/>
            </a:endParaRPr>
          </a:p>
        </p:txBody>
      </p:sp>
      <p:pic>
        <p:nvPicPr>
          <p:cNvPr id="2" name="Picture 1"/>
          <p:cNvPicPr>
            <a:picLocks noChangeAspect="1"/>
          </p:cNvPicPr>
          <p:nvPr/>
        </p:nvPicPr>
        <p:blipFill rotWithShape="1">
          <a:blip r:embed="rId2">
            <a:lum bright="-2000"/>
            <a:extLst>
              <a:ext uri="{28A0092B-C50C-407E-A947-70E740481C1C}">
                <a14:useLocalDpi xmlns:a14="http://schemas.microsoft.com/office/drawing/2010/main" val="0"/>
              </a:ext>
            </a:extLst>
          </a:blip>
          <a:srcRect l="32222" t="7037" r="31234" b="8518"/>
          <a:stretch/>
        </p:blipFill>
        <p:spPr>
          <a:xfrm>
            <a:off x="6013885" y="285750"/>
            <a:ext cx="3094663" cy="46012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 Diagonal Corner Rectangle 9"/>
          <p:cNvSpPr/>
          <p:nvPr/>
        </p:nvSpPr>
        <p:spPr>
          <a:xfrm>
            <a:off x="228600" y="1504950"/>
            <a:ext cx="5715000" cy="3321400"/>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ctr"/>
          <a:lstStyle/>
          <a:p>
            <a:endParaRPr lang="fr-FR" sz="1500" dirty="0" smtClean="0">
              <a:solidFill>
                <a:schemeClr val="tx2">
                  <a:lumMod val="10000"/>
                </a:schemeClr>
              </a:solidFill>
            </a:endParaRPr>
          </a:p>
          <a:p>
            <a:r>
              <a:rPr lang="fr-FR" sz="1500" dirty="0" smtClean="0">
                <a:solidFill>
                  <a:schemeClr val="tx2">
                    <a:lumMod val="10000"/>
                  </a:schemeClr>
                </a:solidFill>
              </a:rPr>
              <a:t>La structure des graines du kéfir est similaire a celle du kéfir du lait, sauf leur couleur plus claire. Les </a:t>
            </a:r>
            <a:r>
              <a:rPr lang="fr-FR" sz="1500" dirty="0">
                <a:solidFill>
                  <a:schemeClr val="tx2">
                    <a:lumMod val="10000"/>
                  </a:schemeClr>
                </a:solidFill>
              </a:rPr>
              <a:t>bactéries </a:t>
            </a:r>
            <a:r>
              <a:rPr lang="fr-FR" sz="1500" dirty="0" smtClean="0">
                <a:solidFill>
                  <a:schemeClr val="tx2">
                    <a:lumMod val="10000"/>
                  </a:schemeClr>
                </a:solidFill>
              </a:rPr>
              <a:t>qu’elles contiennent sont </a:t>
            </a:r>
            <a:r>
              <a:rPr lang="fr-FR" sz="1500" dirty="0">
                <a:solidFill>
                  <a:schemeClr val="tx2">
                    <a:lumMod val="10000"/>
                  </a:schemeClr>
                </a:solidFill>
              </a:rPr>
              <a:t>diverses, mais les plus courantes </a:t>
            </a:r>
            <a:r>
              <a:rPr lang="fr-FR" sz="1500" dirty="0" smtClean="0">
                <a:solidFill>
                  <a:schemeClr val="tx2">
                    <a:lumMod val="10000"/>
                  </a:schemeClr>
                </a:solidFill>
              </a:rPr>
              <a:t>sont: </a:t>
            </a:r>
            <a:r>
              <a:rPr lang="fr-FR" sz="1500" dirty="0">
                <a:solidFill>
                  <a:schemeClr val="tx2">
                    <a:lumMod val="10000"/>
                  </a:schemeClr>
                </a:solidFill>
              </a:rPr>
              <a:t>Lactobacillus brevis, Lactobacillus kéfir, Lactobacillys kéfiranofaciens, Lactococcus lactis, Leuconostoc spp. Les levures composant le kéfir sont des : Kéfir candida, Klervenomyces marxanius et Saccharomides cerevisiae</a:t>
            </a:r>
            <a:r>
              <a:rPr lang="fr-FR" sz="1500" dirty="0" smtClean="0">
                <a:solidFill>
                  <a:schemeClr val="tx2">
                    <a:lumMod val="10000"/>
                  </a:schemeClr>
                </a:solidFill>
              </a:rPr>
              <a:t>. Ces micro-organismes sont enrobés aves des polysaccarides nommées kéfiran</a:t>
            </a:r>
          </a:p>
          <a:p>
            <a:r>
              <a:rPr lang="fr-FR" sz="1500" dirty="0" smtClean="0">
                <a:solidFill>
                  <a:schemeClr val="tx2">
                    <a:lumMod val="10000"/>
                  </a:schemeClr>
                </a:solidFill>
              </a:rPr>
              <a:t>Cette boisson </a:t>
            </a:r>
          </a:p>
          <a:p>
            <a:r>
              <a:rPr lang="fr-FR" sz="1500" dirty="0" smtClean="0">
                <a:solidFill>
                  <a:schemeClr val="tx2">
                    <a:lumMod val="10000"/>
                  </a:schemeClr>
                </a:solidFill>
              </a:rPr>
              <a:t>le </a:t>
            </a:r>
            <a:r>
              <a:rPr lang="fr-FR" sz="1500" dirty="0">
                <a:solidFill>
                  <a:schemeClr val="tx2">
                    <a:lumMod val="10000"/>
                  </a:schemeClr>
                </a:solidFill>
              </a:rPr>
              <a:t>kéfir </a:t>
            </a:r>
            <a:r>
              <a:rPr lang="fr-FR" sz="1500" dirty="0" smtClean="0">
                <a:solidFill>
                  <a:schemeClr val="tx2">
                    <a:lumMod val="10000"/>
                  </a:schemeClr>
                </a:solidFill>
              </a:rPr>
              <a:t>de fruit </a:t>
            </a:r>
            <a:r>
              <a:rPr lang="fr-FR" sz="1500" dirty="0">
                <a:solidFill>
                  <a:schemeClr val="tx2">
                    <a:lumMod val="10000"/>
                  </a:schemeClr>
                </a:solidFill>
              </a:rPr>
              <a:t>est une boisson </a:t>
            </a:r>
            <a:r>
              <a:rPr lang="fr-FR" sz="1500" dirty="0" smtClean="0">
                <a:solidFill>
                  <a:schemeClr val="tx2">
                    <a:lumMod val="10000"/>
                  </a:schemeClr>
                </a:solidFill>
              </a:rPr>
              <a:t>avec teneur </a:t>
            </a:r>
            <a:r>
              <a:rPr lang="fr-FR" sz="1500" dirty="0">
                <a:solidFill>
                  <a:schemeClr val="tx2">
                    <a:lumMod val="10000"/>
                  </a:schemeClr>
                </a:solidFill>
              </a:rPr>
              <a:t>en </a:t>
            </a:r>
            <a:r>
              <a:rPr lang="fr-FR" sz="1500" dirty="0" smtClean="0">
                <a:solidFill>
                  <a:schemeClr val="tx2">
                    <a:lumMod val="10000"/>
                  </a:schemeClr>
                </a:solidFill>
              </a:rPr>
              <a:t>sucre relativement </a:t>
            </a:r>
            <a:r>
              <a:rPr lang="fr-FR" sz="1500" dirty="0">
                <a:solidFill>
                  <a:schemeClr val="tx2">
                    <a:lumMod val="10000"/>
                  </a:schemeClr>
                </a:solidFill>
              </a:rPr>
              <a:t>faible, offrant un </a:t>
            </a:r>
            <a:r>
              <a:rPr lang="fr-FR" sz="1500" dirty="0" smtClean="0">
                <a:solidFill>
                  <a:schemeClr val="tx2">
                    <a:lumMod val="10000"/>
                  </a:schemeClr>
                </a:solidFill>
              </a:rPr>
              <a:t>intéressant alternative </a:t>
            </a:r>
            <a:r>
              <a:rPr lang="fr-FR" sz="1500" dirty="0">
                <a:solidFill>
                  <a:schemeClr val="tx2">
                    <a:lumMod val="10000"/>
                  </a:schemeClr>
                </a:solidFill>
              </a:rPr>
              <a:t>aux boissons gazeuses sucrées.</a:t>
            </a:r>
            <a:r>
              <a:rPr lang="fr-FR" sz="1500" dirty="0" smtClean="0">
                <a:solidFill>
                  <a:schemeClr val="tx2">
                    <a:lumMod val="10000"/>
                  </a:schemeClr>
                </a:solidFill>
              </a:rPr>
              <a:t> </a:t>
            </a:r>
            <a:endParaRPr lang="fr-FR" sz="1500" dirty="0">
              <a:solidFill>
                <a:schemeClr val="tx2">
                  <a:lumMod val="10000"/>
                </a:schemeClr>
              </a:solidFill>
              <a:latin typeface="Arial" panose="020B0604020202020204" pitchFamily="34" charset="0"/>
              <a:cs typeface="Arial" panose="020B0604020202020204" pitchFamily="34" charset="0"/>
            </a:endParaRPr>
          </a:p>
        </p:txBody>
      </p:sp>
      <p:sp>
        <p:nvSpPr>
          <p:cNvPr id="5" name="Rounded Rectangle 4"/>
          <p:cNvSpPr/>
          <p:nvPr/>
        </p:nvSpPr>
        <p:spPr>
          <a:xfrm>
            <a:off x="5976874" y="209550"/>
            <a:ext cx="3204754" cy="4933950"/>
          </a:xfrm>
          <a:prstGeom prst="roundRect">
            <a:avLst/>
          </a:prstGeom>
          <a:blipFill>
            <a:blip r:embed="rId3"/>
            <a:srcRect/>
            <a:stretch>
              <a:fillRect l="-73482" r="-63790"/>
            </a:stretch>
          </a:blipFill>
          <a:effectLst>
            <a:outerShdw blurRad="50800" dist="38100" dir="8100000" algn="tr" rotWithShape="0">
              <a:prstClr val="black">
                <a:alpha val="40000"/>
              </a:prstClr>
            </a:outerShdw>
            <a:reflection endPos="0" dist="127000" dir="5400000" sy="-100000" algn="bl" rotWithShape="0"/>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pic>
        <p:nvPicPr>
          <p:cNvPr id="6" name="Picture 5"/>
          <p:cNvPicPr>
            <a:picLocks noChangeAspect="1"/>
          </p:cNvPicPr>
          <p:nvPr/>
        </p:nvPicPr>
        <p:blipFill>
          <a:blip r:embed="rId4"/>
          <a:stretch>
            <a:fillRect/>
          </a:stretch>
        </p:blipFill>
        <p:spPr>
          <a:xfrm>
            <a:off x="5334000" y="3638550"/>
            <a:ext cx="2025275" cy="1346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Rounded Rectangle 10"/>
          <p:cNvSpPr/>
          <p:nvPr/>
        </p:nvSpPr>
        <p:spPr>
          <a:xfrm>
            <a:off x="722085" y="1123951"/>
            <a:ext cx="2478315" cy="533400"/>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fr-FR" sz="1600" b="1" dirty="0">
                <a:solidFill>
                  <a:schemeClr val="tx2">
                    <a:lumMod val="10000"/>
                  </a:schemeClr>
                </a:solidFill>
                <a:latin typeface="Arial" panose="020B0604020202020204" pitchFamily="34" charset="0"/>
                <a:cs typeface="Arial" panose="020B0604020202020204" pitchFamily="34" charset="0"/>
              </a:rPr>
              <a:t>La </a:t>
            </a:r>
            <a:r>
              <a:rPr lang="fr-FR" sz="1600" b="1" dirty="0" smtClean="0">
                <a:solidFill>
                  <a:schemeClr val="tx2">
                    <a:lumMod val="10000"/>
                  </a:schemeClr>
                </a:solidFill>
                <a:latin typeface="Arial" panose="020B0604020202020204" pitchFamily="34" charset="0"/>
                <a:cs typeface="Arial" panose="020B0604020202020204" pitchFamily="34" charset="0"/>
              </a:rPr>
              <a:t>microflore</a:t>
            </a:r>
            <a:endParaRPr lang="fr-FR" sz="1600" b="1" dirty="0">
              <a:solidFill>
                <a:schemeClr val="tx2">
                  <a:lumMod val="1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7685052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750" fill="hold"/>
                                        <p:tgtEl>
                                          <p:spTgt spid="2"/>
                                        </p:tgtEl>
                                        <p:attrNameLst>
                                          <p:attrName>ppt_x</p:attrName>
                                        </p:attrNameLst>
                                      </p:cBhvr>
                                      <p:tavLst>
                                        <p:tav tm="0">
                                          <p:val>
                                            <p:strVal val="#ppt_x"/>
                                          </p:val>
                                        </p:tav>
                                        <p:tav tm="100000">
                                          <p:val>
                                            <p:strVal val="#ppt_x"/>
                                          </p:val>
                                        </p:tav>
                                      </p:tavLst>
                                    </p:anim>
                                    <p:anim calcmode="lin" valueType="num">
                                      <p:cBhvr additive="base">
                                        <p:cTn id="18" dur="750" fill="hold"/>
                                        <p:tgtEl>
                                          <p:spTgt spid="2"/>
                                        </p:tgtEl>
                                        <p:attrNameLst>
                                          <p:attrName>ppt_y</p:attrName>
                                        </p:attrNameLst>
                                      </p:cBhvr>
                                      <p:tavLst>
                                        <p:tav tm="0">
                                          <p:val>
                                            <p:strVal val="1+#ppt_h/2"/>
                                          </p:val>
                                        </p:tav>
                                        <p:tav tm="100000">
                                          <p:val>
                                            <p:strVal val="#ppt_y"/>
                                          </p:val>
                                        </p:tav>
                                      </p:tavLst>
                                    </p:anim>
                                  </p:childTnLst>
                                </p:cTn>
                              </p:par>
                              <p:par>
                                <p:cTn id="19" presetID="2" presetClass="exit" presetSubtype="4" fill="hold" grpId="0" nodeType="withEffect">
                                  <p:stCondLst>
                                    <p:cond delay="0"/>
                                  </p:stCondLst>
                                  <p:childTnLst>
                                    <p:anim calcmode="lin" valueType="num">
                                      <p:cBhvr additive="base">
                                        <p:cTn id="20" dur="500"/>
                                        <p:tgtEl>
                                          <p:spTgt spid="5"/>
                                        </p:tgtEl>
                                        <p:attrNameLst>
                                          <p:attrName>ppt_x</p:attrName>
                                        </p:attrNameLst>
                                      </p:cBhvr>
                                      <p:tavLst>
                                        <p:tav tm="0">
                                          <p:val>
                                            <p:strVal val="ppt_x"/>
                                          </p:val>
                                        </p:tav>
                                        <p:tav tm="100000">
                                          <p:val>
                                            <p:strVal val="ppt_x"/>
                                          </p:val>
                                        </p:tav>
                                      </p:tavLst>
                                    </p:anim>
                                    <p:anim calcmode="lin" valueType="num">
                                      <p:cBhvr additive="base">
                                        <p:cTn id="21" dur="500"/>
                                        <p:tgtEl>
                                          <p:spTgt spid="5"/>
                                        </p:tgtEl>
                                        <p:attrNameLst>
                                          <p:attrName>ppt_y</p:attrName>
                                        </p:attrNameLst>
                                      </p:cBhvr>
                                      <p:tavLst>
                                        <p:tav tm="0">
                                          <p:val>
                                            <p:strVal val="ppt_y"/>
                                          </p:val>
                                        </p:tav>
                                        <p:tav tm="100000">
                                          <p:val>
                                            <p:strVal val="1+ppt_h/2"/>
                                          </p:val>
                                        </p:tav>
                                      </p:tavLst>
                                    </p:anim>
                                    <p:set>
                                      <p:cBhvr>
                                        <p:cTn id="22" dur="1" fill="hold">
                                          <p:stCondLst>
                                            <p:cond delay="499"/>
                                          </p:stCondLst>
                                        </p:cTn>
                                        <p:tgtEl>
                                          <p:spTgt spid="5"/>
                                        </p:tgtEl>
                                        <p:attrNameLst>
                                          <p:attrName>style.visibility</p:attrName>
                                        </p:attrNameLst>
                                      </p:cBhvr>
                                      <p:to>
                                        <p:strVal val="hidden"/>
                                      </p:to>
                                    </p:set>
                                  </p:childTnLst>
                                </p:cTn>
                              </p:par>
                              <p:par>
                                <p:cTn id="23" presetID="2" presetClass="exit" presetSubtype="4" fill="hold" nodeType="withEffect">
                                  <p:stCondLst>
                                    <p:cond delay="0"/>
                                  </p:stCondLst>
                                  <p:childTnLst>
                                    <p:anim calcmode="lin" valueType="num">
                                      <p:cBhvr additive="base">
                                        <p:cTn id="24" dur="500"/>
                                        <p:tgtEl>
                                          <p:spTgt spid="6"/>
                                        </p:tgtEl>
                                        <p:attrNameLst>
                                          <p:attrName>ppt_x</p:attrName>
                                        </p:attrNameLst>
                                      </p:cBhvr>
                                      <p:tavLst>
                                        <p:tav tm="0">
                                          <p:val>
                                            <p:strVal val="ppt_x"/>
                                          </p:val>
                                        </p:tav>
                                        <p:tav tm="100000">
                                          <p:val>
                                            <p:strVal val="ppt_x"/>
                                          </p:val>
                                        </p:tav>
                                      </p:tavLst>
                                    </p:anim>
                                    <p:anim calcmode="lin" valueType="num">
                                      <p:cBhvr additive="base">
                                        <p:cTn id="25" dur="500"/>
                                        <p:tgtEl>
                                          <p:spTgt spid="6"/>
                                        </p:tgtEl>
                                        <p:attrNameLst>
                                          <p:attrName>ppt_y</p:attrName>
                                        </p:attrNameLst>
                                      </p:cBhvr>
                                      <p:tavLst>
                                        <p:tav tm="0">
                                          <p:val>
                                            <p:strVal val="ppt_y"/>
                                          </p:val>
                                        </p:tav>
                                        <p:tav tm="100000">
                                          <p:val>
                                            <p:strVal val="1+ppt_h/2"/>
                                          </p:val>
                                        </p:tav>
                                      </p:tavLst>
                                    </p:anim>
                                    <p:set>
                                      <p:cBhvr>
                                        <p:cTn id="26"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7000"/>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01614" y="63352"/>
            <a:ext cx="7053542" cy="1050398"/>
          </a:xfrm>
        </p:spPr>
        <p:txBody>
          <a:bodyPr>
            <a:normAutofit fontScale="90000"/>
          </a:bodyPr>
          <a:lstStyle/>
          <a:p>
            <a:pPr algn="ctr"/>
            <a:r>
              <a:rPr lang="fr-FR" dirty="0" smtClean="0">
                <a:solidFill>
                  <a:schemeClr val="bg2">
                    <a:lumMod val="25000"/>
                    <a:lumOff val="75000"/>
                  </a:schemeClr>
                </a:solidFill>
              </a:rPr>
              <a:t>Méthode de préparation du kéfir de lait </a:t>
            </a:r>
            <a:endParaRPr lang="fr-FR" dirty="0">
              <a:solidFill>
                <a:schemeClr val="bg2">
                  <a:lumMod val="25000"/>
                  <a:lumOff val="75000"/>
                </a:schemeClr>
              </a:solidFill>
            </a:endParaRPr>
          </a:p>
        </p:txBody>
      </p:sp>
      <p:sp>
        <p:nvSpPr>
          <p:cNvPr id="7" name="Rounded Rectangle 6"/>
          <p:cNvSpPr/>
          <p:nvPr/>
        </p:nvSpPr>
        <p:spPr>
          <a:xfrm>
            <a:off x="865046" y="1969223"/>
            <a:ext cx="1511877" cy="537730"/>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1600" dirty="0"/>
              <a:t>incubation</a:t>
            </a:r>
          </a:p>
        </p:txBody>
      </p:sp>
      <p:sp>
        <p:nvSpPr>
          <p:cNvPr id="8" name="Rounded Rectangle 7"/>
          <p:cNvSpPr/>
          <p:nvPr/>
        </p:nvSpPr>
        <p:spPr>
          <a:xfrm>
            <a:off x="865046" y="4094684"/>
            <a:ext cx="1593114" cy="839266"/>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1600" dirty="0"/>
              <a:t>2eme Fermentation optionnelle</a:t>
            </a:r>
          </a:p>
        </p:txBody>
      </p:sp>
      <p:sp>
        <p:nvSpPr>
          <p:cNvPr id="9" name="Rounded Rectangle 8"/>
          <p:cNvSpPr/>
          <p:nvPr/>
        </p:nvSpPr>
        <p:spPr>
          <a:xfrm>
            <a:off x="889138" y="3095416"/>
            <a:ext cx="1511877" cy="537730"/>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fr-FR" sz="1350" dirty="0"/>
          </a:p>
          <a:p>
            <a:pPr algn="ctr"/>
            <a:r>
              <a:rPr lang="fr-FR" sz="1600" dirty="0"/>
              <a:t>1ere Fermentation </a:t>
            </a:r>
          </a:p>
          <a:p>
            <a:pPr algn="ctr"/>
            <a:endParaRPr lang="fr-FR" sz="1050" dirty="0"/>
          </a:p>
        </p:txBody>
      </p:sp>
      <p:sp>
        <p:nvSpPr>
          <p:cNvPr id="10" name="Rounded Rectangle 9"/>
          <p:cNvSpPr/>
          <p:nvPr/>
        </p:nvSpPr>
        <p:spPr>
          <a:xfrm>
            <a:off x="4575395" y="3275078"/>
            <a:ext cx="1511877" cy="537730"/>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1600" dirty="0"/>
              <a:t>tamisage</a:t>
            </a:r>
          </a:p>
        </p:txBody>
      </p:sp>
      <p:sp>
        <p:nvSpPr>
          <p:cNvPr id="11" name="Rounded Rectangle 10"/>
          <p:cNvSpPr/>
          <p:nvPr/>
        </p:nvSpPr>
        <p:spPr>
          <a:xfrm>
            <a:off x="4390589" y="1621776"/>
            <a:ext cx="1886688" cy="537730"/>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1600" dirty="0"/>
              <a:t>Conditionnement</a:t>
            </a:r>
          </a:p>
        </p:txBody>
      </p:sp>
      <p:sp>
        <p:nvSpPr>
          <p:cNvPr id="14" name="Down Arrow 13"/>
          <p:cNvSpPr/>
          <p:nvPr/>
        </p:nvSpPr>
        <p:spPr>
          <a:xfrm>
            <a:off x="1467890" y="1262642"/>
            <a:ext cx="246785" cy="35157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fr-FR" sz="1350" dirty="0"/>
          </a:p>
        </p:txBody>
      </p:sp>
      <p:sp>
        <p:nvSpPr>
          <p:cNvPr id="16" name="TextBox 15"/>
          <p:cNvSpPr txBox="1"/>
          <p:nvPr/>
        </p:nvSpPr>
        <p:spPr>
          <a:xfrm>
            <a:off x="956872" y="803626"/>
            <a:ext cx="1392383" cy="507831"/>
          </a:xfrm>
          <a:prstGeom prst="rect">
            <a:avLst/>
          </a:prstGeom>
          <a:noFill/>
        </p:spPr>
        <p:txBody>
          <a:bodyPr wrap="square" rtlCol="0">
            <a:spAutoFit/>
          </a:bodyPr>
          <a:lstStyle/>
          <a:p>
            <a:pPr algn="ctr"/>
            <a:r>
              <a:rPr lang="fr-FR" sz="1350" b="1" dirty="0"/>
              <a:t>Graines de kéfir du lait</a:t>
            </a:r>
          </a:p>
        </p:txBody>
      </p:sp>
      <p:sp>
        <p:nvSpPr>
          <p:cNvPr id="17" name="Curved Left Arrow 16"/>
          <p:cNvSpPr/>
          <p:nvPr/>
        </p:nvSpPr>
        <p:spPr>
          <a:xfrm rot="10088961" flipH="1">
            <a:off x="6458838" y="1723374"/>
            <a:ext cx="474911" cy="1206368"/>
          </a:xfrm>
          <a:prstGeom prst="curvedLeftArrow">
            <a:avLst>
              <a:gd name="adj1" fmla="val 25000"/>
              <a:gd name="adj2" fmla="val 62091"/>
              <a:gd name="adj3" fmla="val 23828"/>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fr-FR" sz="1350">
              <a:solidFill>
                <a:schemeClr val="tx1"/>
              </a:solidFill>
            </a:endParaRPr>
          </a:p>
        </p:txBody>
      </p:sp>
      <p:sp>
        <p:nvSpPr>
          <p:cNvPr id="27" name="TextBox 26"/>
          <p:cNvSpPr txBox="1"/>
          <p:nvPr/>
        </p:nvSpPr>
        <p:spPr>
          <a:xfrm>
            <a:off x="937431" y="2847788"/>
            <a:ext cx="1721197" cy="253916"/>
          </a:xfrm>
          <a:prstGeom prst="rect">
            <a:avLst/>
          </a:prstGeom>
          <a:noFill/>
        </p:spPr>
        <p:txBody>
          <a:bodyPr wrap="square" rtlCol="0">
            <a:spAutoFit/>
          </a:bodyPr>
          <a:lstStyle/>
          <a:p>
            <a:r>
              <a:rPr lang="fr-FR" sz="1050" b="1" dirty="0">
                <a:solidFill>
                  <a:schemeClr val="accent2">
                    <a:lumMod val="60000"/>
                    <a:lumOff val="40000"/>
                  </a:schemeClr>
                </a:solidFill>
              </a:rPr>
              <a:t>12H à T° ambiante</a:t>
            </a:r>
          </a:p>
        </p:txBody>
      </p:sp>
      <p:sp>
        <p:nvSpPr>
          <p:cNvPr id="28" name="Down Arrow 27"/>
          <p:cNvSpPr/>
          <p:nvPr/>
        </p:nvSpPr>
        <p:spPr>
          <a:xfrm>
            <a:off x="1461904" y="3704321"/>
            <a:ext cx="246785" cy="35157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fr-FR" sz="1350"/>
          </a:p>
        </p:txBody>
      </p:sp>
      <p:sp>
        <p:nvSpPr>
          <p:cNvPr id="29" name="Down Arrow 28"/>
          <p:cNvSpPr/>
          <p:nvPr/>
        </p:nvSpPr>
        <p:spPr>
          <a:xfrm>
            <a:off x="1467899" y="2523355"/>
            <a:ext cx="246785" cy="35157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fr-FR" sz="1350"/>
          </a:p>
        </p:txBody>
      </p:sp>
      <p:sp>
        <p:nvSpPr>
          <p:cNvPr id="37" name="Bent-Up Arrow 36"/>
          <p:cNvSpPr/>
          <p:nvPr/>
        </p:nvSpPr>
        <p:spPr>
          <a:xfrm>
            <a:off x="4448075" y="3880206"/>
            <a:ext cx="1061889" cy="639217"/>
          </a:xfrm>
          <a:prstGeom prst="bentUpArrow">
            <a:avLst>
              <a:gd name="adj1" fmla="val 25000"/>
              <a:gd name="adj2" fmla="val 22046"/>
              <a:gd name="adj3" fmla="val 26969"/>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fr-FR" sz="1350"/>
          </a:p>
        </p:txBody>
      </p:sp>
      <p:sp>
        <p:nvSpPr>
          <p:cNvPr id="44" name="TextBox 43"/>
          <p:cNvSpPr txBox="1"/>
          <p:nvPr/>
        </p:nvSpPr>
        <p:spPr>
          <a:xfrm>
            <a:off x="7216049" y="2168689"/>
            <a:ext cx="1438835" cy="415498"/>
          </a:xfrm>
          <a:prstGeom prst="rect">
            <a:avLst/>
          </a:prstGeom>
          <a:noFill/>
        </p:spPr>
        <p:txBody>
          <a:bodyPr wrap="square" rtlCol="0">
            <a:spAutoFit/>
          </a:bodyPr>
          <a:lstStyle/>
          <a:p>
            <a:pPr algn="ctr"/>
            <a:r>
              <a:rPr lang="fr-FR" sz="1050" b="1" dirty="0">
                <a:solidFill>
                  <a:schemeClr val="accent2">
                    <a:lumMod val="60000"/>
                    <a:lumOff val="40000"/>
                  </a:schemeClr>
                </a:solidFill>
              </a:rPr>
              <a:t>7j dans le réfrigérateur (+4°)</a:t>
            </a:r>
          </a:p>
        </p:txBody>
      </p:sp>
      <p:sp>
        <p:nvSpPr>
          <p:cNvPr id="34" name="TextBox 33"/>
          <p:cNvSpPr txBox="1"/>
          <p:nvPr/>
        </p:nvSpPr>
        <p:spPr>
          <a:xfrm>
            <a:off x="725563" y="1568276"/>
            <a:ext cx="1696792" cy="415498"/>
          </a:xfrm>
          <a:prstGeom prst="rect">
            <a:avLst/>
          </a:prstGeom>
          <a:noFill/>
        </p:spPr>
        <p:txBody>
          <a:bodyPr wrap="square" rtlCol="0">
            <a:spAutoFit/>
          </a:bodyPr>
          <a:lstStyle/>
          <a:p>
            <a:pPr algn="ctr"/>
            <a:r>
              <a:rPr lang="fr-FR" sz="1050" b="1" dirty="0">
                <a:solidFill>
                  <a:schemeClr val="accent2">
                    <a:lumMod val="60000"/>
                    <a:lumOff val="40000"/>
                  </a:schemeClr>
                </a:solidFill>
              </a:rPr>
              <a:t>Dans un récipient de lait pasteurisé</a:t>
            </a:r>
          </a:p>
        </p:txBody>
      </p:sp>
      <p:sp>
        <p:nvSpPr>
          <p:cNvPr id="36" name="TextBox 35"/>
          <p:cNvSpPr txBox="1"/>
          <p:nvPr/>
        </p:nvSpPr>
        <p:spPr>
          <a:xfrm>
            <a:off x="2770578" y="3920426"/>
            <a:ext cx="1721197" cy="415498"/>
          </a:xfrm>
          <a:prstGeom prst="rect">
            <a:avLst/>
          </a:prstGeom>
          <a:noFill/>
        </p:spPr>
        <p:txBody>
          <a:bodyPr wrap="square" rtlCol="0">
            <a:spAutoFit/>
          </a:bodyPr>
          <a:lstStyle/>
          <a:p>
            <a:pPr algn="ctr"/>
            <a:r>
              <a:rPr lang="fr-FR" sz="1050" b="1" dirty="0">
                <a:solidFill>
                  <a:schemeClr val="accent2">
                    <a:lumMod val="60000"/>
                    <a:lumOff val="40000"/>
                  </a:schemeClr>
                </a:solidFill>
              </a:rPr>
              <a:t>40H à T° ambiante pour un gout un peu piquant</a:t>
            </a:r>
          </a:p>
        </p:txBody>
      </p:sp>
      <p:sp>
        <p:nvSpPr>
          <p:cNvPr id="40" name="TextBox 39"/>
          <p:cNvSpPr txBox="1"/>
          <p:nvPr/>
        </p:nvSpPr>
        <p:spPr>
          <a:xfrm>
            <a:off x="2669391" y="4521140"/>
            <a:ext cx="1721197" cy="577081"/>
          </a:xfrm>
          <a:prstGeom prst="rect">
            <a:avLst/>
          </a:prstGeom>
          <a:noFill/>
        </p:spPr>
        <p:txBody>
          <a:bodyPr wrap="square" rtlCol="0">
            <a:spAutoFit/>
          </a:bodyPr>
          <a:lstStyle/>
          <a:p>
            <a:pPr algn="ctr"/>
            <a:r>
              <a:rPr lang="fr-FR" sz="1050" b="1" dirty="0">
                <a:solidFill>
                  <a:schemeClr val="accent2">
                    <a:lumMod val="60000"/>
                    <a:lumOff val="40000"/>
                  </a:schemeClr>
                </a:solidFill>
              </a:rPr>
              <a:t>Temps réduit à T° ambiante pour un gout plus doux</a:t>
            </a:r>
          </a:p>
        </p:txBody>
      </p:sp>
      <p:sp>
        <p:nvSpPr>
          <p:cNvPr id="41" name="Down Arrow 40"/>
          <p:cNvSpPr/>
          <p:nvPr/>
        </p:nvSpPr>
        <p:spPr>
          <a:xfrm rot="18449908">
            <a:off x="2567924" y="4427153"/>
            <a:ext cx="246785" cy="351570"/>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fr-FR" sz="1350"/>
          </a:p>
        </p:txBody>
      </p:sp>
      <p:sp>
        <p:nvSpPr>
          <p:cNvPr id="46" name="Down Arrow 45"/>
          <p:cNvSpPr/>
          <p:nvPr/>
        </p:nvSpPr>
        <p:spPr>
          <a:xfrm rot="13809369">
            <a:off x="2558914" y="4054921"/>
            <a:ext cx="246785" cy="351570"/>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fr-FR" sz="1350"/>
          </a:p>
        </p:txBody>
      </p:sp>
      <p:sp>
        <p:nvSpPr>
          <p:cNvPr id="47" name="TextBox 46"/>
          <p:cNvSpPr txBox="1"/>
          <p:nvPr/>
        </p:nvSpPr>
        <p:spPr>
          <a:xfrm>
            <a:off x="3874321" y="2442477"/>
            <a:ext cx="1552015" cy="738664"/>
          </a:xfrm>
          <a:prstGeom prst="rect">
            <a:avLst/>
          </a:prstGeom>
          <a:noFill/>
        </p:spPr>
        <p:txBody>
          <a:bodyPr wrap="square" rtlCol="0">
            <a:spAutoFit/>
          </a:bodyPr>
          <a:lstStyle/>
          <a:p>
            <a:pPr algn="ctr"/>
            <a:r>
              <a:rPr lang="fr-FR" sz="1050" b="1" dirty="0"/>
              <a:t>Récupération, rinçage et conservation des graines </a:t>
            </a:r>
          </a:p>
        </p:txBody>
      </p:sp>
      <p:sp>
        <p:nvSpPr>
          <p:cNvPr id="48" name="TextBox 47"/>
          <p:cNvSpPr txBox="1"/>
          <p:nvPr/>
        </p:nvSpPr>
        <p:spPr>
          <a:xfrm>
            <a:off x="5443351" y="2648523"/>
            <a:ext cx="1350685" cy="577081"/>
          </a:xfrm>
          <a:prstGeom prst="rect">
            <a:avLst/>
          </a:prstGeom>
          <a:noFill/>
        </p:spPr>
        <p:txBody>
          <a:bodyPr wrap="square" rtlCol="0">
            <a:spAutoFit/>
          </a:bodyPr>
          <a:lstStyle/>
          <a:p>
            <a:pPr algn="ctr"/>
            <a:r>
              <a:rPr lang="fr-FR" sz="1050" b="1" dirty="0">
                <a:solidFill>
                  <a:schemeClr val="accent2">
                    <a:lumMod val="60000"/>
                    <a:lumOff val="40000"/>
                  </a:schemeClr>
                </a:solidFill>
              </a:rPr>
              <a:t>boisson fraiche prête a consommer</a:t>
            </a:r>
          </a:p>
        </p:txBody>
      </p:sp>
      <p:sp>
        <p:nvSpPr>
          <p:cNvPr id="49" name="Down Arrow 48"/>
          <p:cNvSpPr/>
          <p:nvPr/>
        </p:nvSpPr>
        <p:spPr>
          <a:xfrm rot="8359191">
            <a:off x="5063787" y="2948267"/>
            <a:ext cx="246785" cy="351570"/>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fr-FR" sz="1350"/>
          </a:p>
        </p:txBody>
      </p:sp>
      <p:sp>
        <p:nvSpPr>
          <p:cNvPr id="50" name="Down Arrow 49"/>
          <p:cNvSpPr/>
          <p:nvPr/>
        </p:nvSpPr>
        <p:spPr>
          <a:xfrm rot="13809369">
            <a:off x="5461547" y="2956258"/>
            <a:ext cx="246785" cy="351570"/>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fr-FR" sz="1350"/>
          </a:p>
        </p:txBody>
      </p:sp>
      <p:sp>
        <p:nvSpPr>
          <p:cNvPr id="5" name="Line Callout 2 (No Border) 4"/>
          <p:cNvSpPr/>
          <p:nvPr/>
        </p:nvSpPr>
        <p:spPr>
          <a:xfrm>
            <a:off x="7139544" y="977390"/>
            <a:ext cx="1706980" cy="1181773"/>
          </a:xfrm>
          <a:prstGeom prst="callout2">
            <a:avLst>
              <a:gd name="adj1" fmla="val 18750"/>
              <a:gd name="adj2" fmla="val -8333"/>
              <a:gd name="adj3" fmla="val 19534"/>
              <a:gd name="adj4" fmla="val -38927"/>
              <a:gd name="adj5" fmla="val 49763"/>
              <a:gd name="adj6" fmla="val -58068"/>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fr-FR" sz="1200" b="1" dirty="0">
                <a:solidFill>
                  <a:schemeClr val="tx1"/>
                </a:solidFill>
              </a:rPr>
              <a:t>Conservation de la boisson probiotique dans une bouteille en verre dans des conditions stériles </a:t>
            </a: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4074" r="51993" b="4074"/>
          <a:stretch/>
        </p:blipFill>
        <p:spPr>
          <a:xfrm>
            <a:off x="7052146" y="2732878"/>
            <a:ext cx="2022741" cy="225962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75533450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1000"/>
                                        <p:tgtEl>
                                          <p:spTgt spid="16"/>
                                        </p:tgtEl>
                                      </p:cBhvr>
                                    </p:animEffect>
                                    <p:anim calcmode="lin" valueType="num">
                                      <p:cBhvr>
                                        <p:cTn id="12" dur="1000" fill="hold"/>
                                        <p:tgtEl>
                                          <p:spTgt spid="16"/>
                                        </p:tgtEl>
                                        <p:attrNameLst>
                                          <p:attrName>ppt_x</p:attrName>
                                        </p:attrNameLst>
                                      </p:cBhvr>
                                      <p:tavLst>
                                        <p:tav tm="0">
                                          <p:val>
                                            <p:strVal val="#ppt_x"/>
                                          </p:val>
                                        </p:tav>
                                        <p:tav tm="100000">
                                          <p:val>
                                            <p:strVal val="#ppt_x"/>
                                          </p:val>
                                        </p:tav>
                                      </p:tavLst>
                                    </p:anim>
                                    <p:anim calcmode="lin" valueType="num">
                                      <p:cBhvr>
                                        <p:cTn id="13" dur="1000" fill="hold"/>
                                        <p:tgtEl>
                                          <p:spTgt spid="16"/>
                                        </p:tgtEl>
                                        <p:attrNameLst>
                                          <p:attrName>ppt_y</p:attrName>
                                        </p:attrNameLst>
                                      </p:cBhvr>
                                      <p:tavLst>
                                        <p:tav tm="0">
                                          <p:val>
                                            <p:strVal val="#ppt_y+.1"/>
                                          </p:val>
                                        </p:tav>
                                        <p:tav tm="100000">
                                          <p:val>
                                            <p:strVal val="#ppt_y"/>
                                          </p:val>
                                        </p:tav>
                                      </p:tavLst>
                                    </p:anim>
                                  </p:childTnLst>
                                </p:cTn>
                              </p:par>
                              <p:par>
                                <p:cTn id="14" presetID="31"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000" fill="hold"/>
                                        <p:tgtEl>
                                          <p:spTgt spid="3"/>
                                        </p:tgtEl>
                                        <p:attrNameLst>
                                          <p:attrName>ppt_w</p:attrName>
                                        </p:attrNameLst>
                                      </p:cBhvr>
                                      <p:tavLst>
                                        <p:tav tm="0">
                                          <p:val>
                                            <p:fltVal val="0"/>
                                          </p:val>
                                        </p:tav>
                                        <p:tav tm="100000">
                                          <p:val>
                                            <p:strVal val="#ppt_w"/>
                                          </p:val>
                                        </p:tav>
                                      </p:tavLst>
                                    </p:anim>
                                    <p:anim calcmode="lin" valueType="num">
                                      <p:cBhvr>
                                        <p:cTn id="17" dur="1000" fill="hold"/>
                                        <p:tgtEl>
                                          <p:spTgt spid="3"/>
                                        </p:tgtEl>
                                        <p:attrNameLst>
                                          <p:attrName>ppt_h</p:attrName>
                                        </p:attrNameLst>
                                      </p:cBhvr>
                                      <p:tavLst>
                                        <p:tav tm="0">
                                          <p:val>
                                            <p:fltVal val="0"/>
                                          </p:val>
                                        </p:tav>
                                        <p:tav tm="100000">
                                          <p:val>
                                            <p:strVal val="#ppt_h"/>
                                          </p:val>
                                        </p:tav>
                                      </p:tavLst>
                                    </p:anim>
                                    <p:anim calcmode="lin" valueType="num">
                                      <p:cBhvr>
                                        <p:cTn id="18" dur="1000" fill="hold"/>
                                        <p:tgtEl>
                                          <p:spTgt spid="3"/>
                                        </p:tgtEl>
                                        <p:attrNameLst>
                                          <p:attrName>style.rotation</p:attrName>
                                        </p:attrNameLst>
                                      </p:cBhvr>
                                      <p:tavLst>
                                        <p:tav tm="0">
                                          <p:val>
                                            <p:fltVal val="90"/>
                                          </p:val>
                                        </p:tav>
                                        <p:tav tm="100000">
                                          <p:val>
                                            <p:fltVal val="0"/>
                                          </p:val>
                                        </p:tav>
                                      </p:tavLst>
                                    </p:anim>
                                    <p:animEffect transition="in" filter="fade">
                                      <p:cBhvr>
                                        <p:cTn id="1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79829" y="33990"/>
            <a:ext cx="7053542" cy="704298"/>
          </a:xfrm>
          <a:prstGeom prst="roundRect">
            <a:avLst/>
          </a:prstGeom>
        </p:spPr>
        <p:style>
          <a:lnRef idx="1">
            <a:schemeClr val="accent4"/>
          </a:lnRef>
          <a:fillRef idx="2">
            <a:schemeClr val="accent4"/>
          </a:fillRef>
          <a:effectRef idx="1">
            <a:schemeClr val="accent4"/>
          </a:effectRef>
          <a:fontRef idx="minor">
            <a:schemeClr val="dk1"/>
          </a:fontRef>
        </p:style>
        <p:txBody>
          <a:bodyPr>
            <a:noAutofit/>
          </a:bodyPr>
          <a:lstStyle/>
          <a:p>
            <a:pPr algn="ctr"/>
            <a:r>
              <a:rPr lang="fr-FR" sz="2800" dirty="0" smtClean="0">
                <a:solidFill>
                  <a:schemeClr val="tx2">
                    <a:lumMod val="10000"/>
                  </a:schemeClr>
                </a:solidFill>
              </a:rPr>
              <a:t>Méthode de préparation du kéfir de fruits </a:t>
            </a:r>
            <a:endParaRPr lang="fr-FR" sz="2800" dirty="0">
              <a:solidFill>
                <a:schemeClr val="tx2">
                  <a:lumMod val="10000"/>
                </a:schemeClr>
              </a:solidFill>
            </a:endParaRPr>
          </a:p>
        </p:txBody>
      </p:sp>
      <p:sp>
        <p:nvSpPr>
          <p:cNvPr id="6" name="Rounded Rectangle 5"/>
          <p:cNvSpPr/>
          <p:nvPr/>
        </p:nvSpPr>
        <p:spPr>
          <a:xfrm>
            <a:off x="843789" y="1936121"/>
            <a:ext cx="1511877" cy="537730"/>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1600" dirty="0" smtClean="0">
                <a:solidFill>
                  <a:schemeClr val="tx1"/>
                </a:solidFill>
              </a:rPr>
              <a:t>Incubation</a:t>
            </a:r>
            <a:endParaRPr lang="fr-FR" sz="1600" dirty="0">
              <a:solidFill>
                <a:schemeClr val="tx1"/>
              </a:solidFill>
            </a:endParaRPr>
          </a:p>
        </p:txBody>
      </p:sp>
      <p:sp>
        <p:nvSpPr>
          <p:cNvPr id="14" name="Down Arrow 13"/>
          <p:cNvSpPr/>
          <p:nvPr/>
        </p:nvSpPr>
        <p:spPr>
          <a:xfrm>
            <a:off x="1480689" y="1373801"/>
            <a:ext cx="246785" cy="35157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fr-FR" sz="1350" dirty="0"/>
          </a:p>
        </p:txBody>
      </p:sp>
      <p:sp>
        <p:nvSpPr>
          <p:cNvPr id="16" name="TextBox 15"/>
          <p:cNvSpPr txBox="1"/>
          <p:nvPr/>
        </p:nvSpPr>
        <p:spPr>
          <a:xfrm>
            <a:off x="978523" y="685153"/>
            <a:ext cx="1392383" cy="507831"/>
          </a:xfrm>
          <a:prstGeom prst="rect">
            <a:avLst/>
          </a:prstGeom>
          <a:noFill/>
        </p:spPr>
        <p:txBody>
          <a:bodyPr wrap="square" rtlCol="0">
            <a:spAutoFit/>
          </a:bodyPr>
          <a:lstStyle/>
          <a:p>
            <a:pPr algn="ctr"/>
            <a:r>
              <a:rPr lang="fr-FR" sz="1350" b="1" dirty="0">
                <a:solidFill>
                  <a:schemeClr val="tx2">
                    <a:lumMod val="10000"/>
                  </a:schemeClr>
                </a:solidFill>
              </a:rPr>
              <a:t>Graines de kéfir de fruits</a:t>
            </a:r>
          </a:p>
        </p:txBody>
      </p:sp>
      <p:sp>
        <p:nvSpPr>
          <p:cNvPr id="17" name="Curved Left Arrow 16"/>
          <p:cNvSpPr/>
          <p:nvPr/>
        </p:nvSpPr>
        <p:spPr>
          <a:xfrm>
            <a:off x="2382116" y="2067217"/>
            <a:ext cx="665018" cy="1490370"/>
          </a:xfrm>
          <a:prstGeom prst="curvedLeftArrow">
            <a:avLst>
              <a:gd name="adj1" fmla="val 25000"/>
              <a:gd name="adj2" fmla="val 50000"/>
              <a:gd name="adj3" fmla="val 23828"/>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fr-FR" sz="1350">
              <a:solidFill>
                <a:schemeClr val="tx1"/>
              </a:solidFill>
            </a:endParaRPr>
          </a:p>
        </p:txBody>
      </p:sp>
      <p:sp>
        <p:nvSpPr>
          <p:cNvPr id="18" name="Cross 17"/>
          <p:cNvSpPr/>
          <p:nvPr/>
        </p:nvSpPr>
        <p:spPr>
          <a:xfrm>
            <a:off x="3597234" y="1960244"/>
            <a:ext cx="155211" cy="160051"/>
          </a:xfrm>
          <a:prstGeom prst="plu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fr-FR" sz="1350" dirty="0"/>
          </a:p>
        </p:txBody>
      </p:sp>
      <p:sp>
        <p:nvSpPr>
          <p:cNvPr id="19" name="TextBox 18"/>
          <p:cNvSpPr txBox="1"/>
          <p:nvPr/>
        </p:nvSpPr>
        <p:spPr>
          <a:xfrm>
            <a:off x="3276043" y="2149405"/>
            <a:ext cx="1108766" cy="276999"/>
          </a:xfrm>
          <a:prstGeom prst="rect">
            <a:avLst/>
          </a:prstGeom>
          <a:noFill/>
        </p:spPr>
        <p:txBody>
          <a:bodyPr wrap="square" rtlCol="0">
            <a:spAutoFit/>
          </a:bodyPr>
          <a:lstStyle/>
          <a:p>
            <a:r>
              <a:rPr lang="fr-FR" sz="1200" b="1" dirty="0">
                <a:solidFill>
                  <a:schemeClr val="accent2">
                    <a:lumMod val="40000"/>
                    <a:lumOff val="60000"/>
                  </a:schemeClr>
                </a:solidFill>
              </a:rPr>
              <a:t>Fructose</a:t>
            </a:r>
          </a:p>
        </p:txBody>
      </p:sp>
      <p:sp>
        <p:nvSpPr>
          <p:cNvPr id="24" name="TextBox 23"/>
          <p:cNvSpPr txBox="1"/>
          <p:nvPr/>
        </p:nvSpPr>
        <p:spPr>
          <a:xfrm>
            <a:off x="3045414" y="3308386"/>
            <a:ext cx="1314219" cy="461665"/>
          </a:xfrm>
          <a:prstGeom prst="rect">
            <a:avLst/>
          </a:prstGeom>
          <a:noFill/>
        </p:spPr>
        <p:txBody>
          <a:bodyPr wrap="square" rtlCol="0">
            <a:spAutoFit/>
          </a:bodyPr>
          <a:lstStyle/>
          <a:p>
            <a:pPr algn="ctr"/>
            <a:r>
              <a:rPr lang="fr-FR" sz="1200" b="1" dirty="0">
                <a:solidFill>
                  <a:schemeClr val="accent2">
                    <a:lumMod val="40000"/>
                    <a:lumOff val="60000"/>
                  </a:schemeClr>
                </a:solidFill>
              </a:rPr>
              <a:t>Tranches du citron</a:t>
            </a:r>
          </a:p>
        </p:txBody>
      </p:sp>
      <p:sp>
        <p:nvSpPr>
          <p:cNvPr id="25" name="TextBox 24"/>
          <p:cNvSpPr txBox="1"/>
          <p:nvPr/>
        </p:nvSpPr>
        <p:spPr>
          <a:xfrm>
            <a:off x="3138441" y="2638868"/>
            <a:ext cx="1108766" cy="461665"/>
          </a:xfrm>
          <a:prstGeom prst="rect">
            <a:avLst/>
          </a:prstGeom>
          <a:noFill/>
        </p:spPr>
        <p:txBody>
          <a:bodyPr wrap="square" rtlCol="0">
            <a:spAutoFit/>
          </a:bodyPr>
          <a:lstStyle/>
          <a:p>
            <a:pPr algn="ctr"/>
            <a:r>
              <a:rPr lang="fr-FR" sz="1200" b="1" dirty="0">
                <a:solidFill>
                  <a:schemeClr val="accent2">
                    <a:lumMod val="40000"/>
                    <a:lumOff val="60000"/>
                  </a:schemeClr>
                </a:solidFill>
              </a:rPr>
              <a:t>Fruits séchées</a:t>
            </a:r>
          </a:p>
        </p:txBody>
      </p:sp>
      <p:sp>
        <p:nvSpPr>
          <p:cNvPr id="27" name="TextBox 26"/>
          <p:cNvSpPr txBox="1"/>
          <p:nvPr/>
        </p:nvSpPr>
        <p:spPr>
          <a:xfrm>
            <a:off x="951105" y="2858716"/>
            <a:ext cx="1438835" cy="253916"/>
          </a:xfrm>
          <a:prstGeom prst="rect">
            <a:avLst/>
          </a:prstGeom>
          <a:noFill/>
        </p:spPr>
        <p:txBody>
          <a:bodyPr wrap="square" rtlCol="0">
            <a:spAutoFit/>
          </a:bodyPr>
          <a:lstStyle/>
          <a:p>
            <a:r>
              <a:rPr lang="fr-FR" sz="1050" b="1" dirty="0">
                <a:solidFill>
                  <a:schemeClr val="accent2">
                    <a:lumMod val="60000"/>
                    <a:lumOff val="40000"/>
                  </a:schemeClr>
                </a:solidFill>
              </a:rPr>
              <a:t>48H à T° ambiante</a:t>
            </a:r>
          </a:p>
        </p:txBody>
      </p:sp>
      <p:sp>
        <p:nvSpPr>
          <p:cNvPr id="29" name="Down Arrow 28"/>
          <p:cNvSpPr/>
          <p:nvPr/>
        </p:nvSpPr>
        <p:spPr>
          <a:xfrm>
            <a:off x="1467899" y="2523355"/>
            <a:ext cx="246785" cy="35157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fr-FR" sz="1350"/>
          </a:p>
        </p:txBody>
      </p:sp>
      <p:sp>
        <p:nvSpPr>
          <p:cNvPr id="30" name="Cross 29"/>
          <p:cNvSpPr/>
          <p:nvPr/>
        </p:nvSpPr>
        <p:spPr>
          <a:xfrm>
            <a:off x="3587765" y="3124518"/>
            <a:ext cx="155211" cy="160051"/>
          </a:xfrm>
          <a:prstGeom prst="plu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fr-FR" sz="1350"/>
          </a:p>
        </p:txBody>
      </p:sp>
      <p:sp>
        <p:nvSpPr>
          <p:cNvPr id="31" name="Cross 30"/>
          <p:cNvSpPr/>
          <p:nvPr/>
        </p:nvSpPr>
        <p:spPr>
          <a:xfrm>
            <a:off x="3597234" y="2434448"/>
            <a:ext cx="155211" cy="160051"/>
          </a:xfrm>
          <a:prstGeom prst="plu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fr-FR" sz="1350"/>
          </a:p>
        </p:txBody>
      </p:sp>
      <p:sp>
        <p:nvSpPr>
          <p:cNvPr id="33" name="TextBox 32"/>
          <p:cNvSpPr txBox="1"/>
          <p:nvPr/>
        </p:nvSpPr>
        <p:spPr>
          <a:xfrm>
            <a:off x="4328308" y="1749804"/>
            <a:ext cx="976788" cy="392415"/>
          </a:xfrm>
          <a:prstGeom prst="rect">
            <a:avLst/>
          </a:prstGeom>
          <a:noFill/>
        </p:spPr>
        <p:txBody>
          <a:bodyPr wrap="square" rtlCol="0">
            <a:spAutoFit/>
          </a:bodyPr>
          <a:lstStyle/>
          <a:p>
            <a:r>
              <a:rPr lang="fr-FR" sz="975" b="1" dirty="0">
                <a:solidFill>
                  <a:schemeClr val="accent2">
                    <a:lumMod val="60000"/>
                    <a:lumOff val="40000"/>
                  </a:schemeClr>
                </a:solidFill>
              </a:rPr>
              <a:t>Récupération des graines</a:t>
            </a:r>
          </a:p>
        </p:txBody>
      </p:sp>
      <p:sp>
        <p:nvSpPr>
          <p:cNvPr id="35" name="TextBox 34"/>
          <p:cNvSpPr txBox="1"/>
          <p:nvPr/>
        </p:nvSpPr>
        <p:spPr>
          <a:xfrm>
            <a:off x="4843231" y="3013606"/>
            <a:ext cx="1438835" cy="415498"/>
          </a:xfrm>
          <a:prstGeom prst="rect">
            <a:avLst/>
          </a:prstGeom>
          <a:noFill/>
        </p:spPr>
        <p:txBody>
          <a:bodyPr wrap="square" rtlCol="0">
            <a:spAutoFit/>
          </a:bodyPr>
          <a:lstStyle/>
          <a:p>
            <a:r>
              <a:rPr lang="fr-FR" sz="1050" b="1" dirty="0">
                <a:solidFill>
                  <a:schemeClr val="accent2">
                    <a:lumMod val="60000"/>
                    <a:lumOff val="40000"/>
                  </a:schemeClr>
                </a:solidFill>
              </a:rPr>
              <a:t>48H à T° ambiante dans milieu sombre</a:t>
            </a:r>
          </a:p>
        </p:txBody>
      </p:sp>
      <p:sp>
        <p:nvSpPr>
          <p:cNvPr id="37" name="Bent-Up Arrow 36"/>
          <p:cNvSpPr/>
          <p:nvPr/>
        </p:nvSpPr>
        <p:spPr>
          <a:xfrm>
            <a:off x="2410408" y="3921127"/>
            <a:ext cx="3288550" cy="597647"/>
          </a:xfrm>
          <a:prstGeom prst="bentUpArrow">
            <a:avLst>
              <a:gd name="adj1" fmla="val 25000"/>
              <a:gd name="adj2" fmla="val 22046"/>
              <a:gd name="adj3" fmla="val 26969"/>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fr-FR" sz="1350"/>
          </a:p>
        </p:txBody>
      </p:sp>
      <p:sp>
        <p:nvSpPr>
          <p:cNvPr id="38" name="Cross 37"/>
          <p:cNvSpPr/>
          <p:nvPr/>
        </p:nvSpPr>
        <p:spPr>
          <a:xfrm>
            <a:off x="3094300" y="4707935"/>
            <a:ext cx="155211" cy="160051"/>
          </a:xfrm>
          <a:prstGeom prst="plu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fr-FR" sz="1350" dirty="0"/>
          </a:p>
        </p:txBody>
      </p:sp>
      <p:sp>
        <p:nvSpPr>
          <p:cNvPr id="39" name="TextBox 38"/>
          <p:cNvSpPr txBox="1"/>
          <p:nvPr/>
        </p:nvSpPr>
        <p:spPr>
          <a:xfrm>
            <a:off x="3156126" y="4547911"/>
            <a:ext cx="2109444" cy="646331"/>
          </a:xfrm>
          <a:prstGeom prst="rect">
            <a:avLst/>
          </a:prstGeom>
          <a:noFill/>
        </p:spPr>
        <p:txBody>
          <a:bodyPr wrap="square" rtlCol="0">
            <a:spAutoFit/>
          </a:bodyPr>
          <a:lstStyle/>
          <a:p>
            <a:pPr algn="ctr"/>
            <a:r>
              <a:rPr lang="fr-FR" sz="1200" b="1" dirty="0"/>
              <a:t>Fruits d’aromatisation: </a:t>
            </a:r>
            <a:r>
              <a:rPr lang="fr-FR" sz="1200" b="1" dirty="0">
                <a:solidFill>
                  <a:srgbClr val="C00000"/>
                </a:solidFill>
              </a:rPr>
              <a:t>citron+ menthe / banane/ fraise</a:t>
            </a:r>
          </a:p>
        </p:txBody>
      </p:sp>
      <p:sp>
        <p:nvSpPr>
          <p:cNvPr id="44" name="TextBox 43"/>
          <p:cNvSpPr txBox="1"/>
          <p:nvPr/>
        </p:nvSpPr>
        <p:spPr>
          <a:xfrm>
            <a:off x="7092410" y="2436268"/>
            <a:ext cx="1438835" cy="415498"/>
          </a:xfrm>
          <a:prstGeom prst="rect">
            <a:avLst/>
          </a:prstGeom>
          <a:noFill/>
        </p:spPr>
        <p:txBody>
          <a:bodyPr wrap="square" rtlCol="0">
            <a:spAutoFit/>
          </a:bodyPr>
          <a:lstStyle/>
          <a:p>
            <a:pPr algn="ctr"/>
            <a:r>
              <a:rPr lang="fr-FR" sz="1050" b="1" dirty="0">
                <a:solidFill>
                  <a:schemeClr val="accent2">
                    <a:lumMod val="60000"/>
                    <a:lumOff val="40000"/>
                  </a:schemeClr>
                </a:solidFill>
              </a:rPr>
              <a:t>10j dans le réfrigérateur (+4°)</a:t>
            </a:r>
          </a:p>
        </p:txBody>
      </p:sp>
      <p:sp>
        <p:nvSpPr>
          <p:cNvPr id="45" name="Left Arrow Callout 44"/>
          <p:cNvSpPr/>
          <p:nvPr/>
        </p:nvSpPr>
        <p:spPr>
          <a:xfrm>
            <a:off x="6357451" y="809784"/>
            <a:ext cx="2088134" cy="1499417"/>
          </a:xfrm>
          <a:prstGeom prst="leftArrowCallout">
            <a:avLst>
              <a:gd name="adj1" fmla="val 12445"/>
              <a:gd name="adj2" fmla="val 13977"/>
              <a:gd name="adj3" fmla="val 20686"/>
              <a:gd name="adj4" fmla="val 64977"/>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fr-FR" sz="1200" b="1" dirty="0"/>
              <a:t>Conservation de la boisson probiotique dans une Bouteille en verre dans des conditions stériles </a:t>
            </a:r>
          </a:p>
        </p:txBody>
      </p:sp>
      <p:sp>
        <p:nvSpPr>
          <p:cNvPr id="34" name="TextBox 33"/>
          <p:cNvSpPr txBox="1"/>
          <p:nvPr/>
        </p:nvSpPr>
        <p:spPr>
          <a:xfrm>
            <a:off x="794978" y="1714817"/>
            <a:ext cx="1696792" cy="253916"/>
          </a:xfrm>
          <a:prstGeom prst="rect">
            <a:avLst/>
          </a:prstGeom>
          <a:noFill/>
        </p:spPr>
        <p:txBody>
          <a:bodyPr wrap="square" rtlCol="0">
            <a:spAutoFit/>
          </a:bodyPr>
          <a:lstStyle/>
          <a:p>
            <a:pPr algn="ctr"/>
            <a:r>
              <a:rPr lang="fr-FR" sz="1050" b="1" dirty="0">
                <a:solidFill>
                  <a:schemeClr val="accent2">
                    <a:lumMod val="60000"/>
                    <a:lumOff val="40000"/>
                  </a:schemeClr>
                </a:solidFill>
              </a:rPr>
              <a:t>Dans un récipient d’eau</a:t>
            </a:r>
          </a:p>
        </p:txBody>
      </p:sp>
      <p:pic>
        <p:nvPicPr>
          <p:cNvPr id="36" name="Picture 35"/>
          <p:cNvPicPr>
            <a:picLocks noChangeAspect="1"/>
          </p:cNvPicPr>
          <p:nvPr/>
        </p:nvPicPr>
        <p:blipFill rotWithShape="1">
          <a:blip r:embed="rId3" cstate="print">
            <a:extLst>
              <a:ext uri="{28A0092B-C50C-407E-A947-70E740481C1C}">
                <a14:useLocalDpi xmlns:a14="http://schemas.microsoft.com/office/drawing/2010/main" val="0"/>
              </a:ext>
            </a:extLst>
          </a:blip>
          <a:srcRect t="18378"/>
          <a:stretch/>
        </p:blipFill>
        <p:spPr>
          <a:xfrm>
            <a:off x="6666154" y="2811229"/>
            <a:ext cx="2386967" cy="2137755"/>
          </a:xfrm>
          <a:prstGeom prst="rect">
            <a:avLst/>
          </a:prstGeom>
          <a:ln>
            <a:noFill/>
          </a:ln>
          <a:effectLst>
            <a:softEdge rad="112500"/>
          </a:effectLst>
        </p:spPr>
      </p:pic>
      <p:sp>
        <p:nvSpPr>
          <p:cNvPr id="32" name="Rounded Rectangle 31"/>
          <p:cNvSpPr/>
          <p:nvPr/>
        </p:nvSpPr>
        <p:spPr>
          <a:xfrm>
            <a:off x="830029" y="3100533"/>
            <a:ext cx="1552087" cy="581636"/>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1600" dirty="0"/>
              <a:t>1ere Fermentation </a:t>
            </a:r>
          </a:p>
        </p:txBody>
      </p:sp>
      <p:sp>
        <p:nvSpPr>
          <p:cNvPr id="40" name="Rounded Rectangle 39"/>
          <p:cNvSpPr/>
          <p:nvPr/>
        </p:nvSpPr>
        <p:spPr>
          <a:xfrm>
            <a:off x="4706600" y="2133699"/>
            <a:ext cx="1638350" cy="514313"/>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1600" dirty="0"/>
              <a:t>tamisage</a:t>
            </a:r>
          </a:p>
        </p:txBody>
      </p:sp>
      <p:sp>
        <p:nvSpPr>
          <p:cNvPr id="41" name="Rounded Rectangle 40"/>
          <p:cNvSpPr/>
          <p:nvPr/>
        </p:nvSpPr>
        <p:spPr>
          <a:xfrm>
            <a:off x="830029" y="4163730"/>
            <a:ext cx="1552087" cy="581636"/>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1600" dirty="0"/>
              <a:t>Filtration du mélange</a:t>
            </a:r>
          </a:p>
        </p:txBody>
      </p:sp>
      <p:sp>
        <p:nvSpPr>
          <p:cNvPr id="46" name="Rounded Rectangle 45"/>
          <p:cNvSpPr/>
          <p:nvPr/>
        </p:nvSpPr>
        <p:spPr>
          <a:xfrm>
            <a:off x="4566285" y="1133810"/>
            <a:ext cx="1803150" cy="581636"/>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1600" dirty="0"/>
              <a:t>Conditionnement</a:t>
            </a:r>
          </a:p>
        </p:txBody>
      </p:sp>
      <p:sp>
        <p:nvSpPr>
          <p:cNvPr id="47" name="Rounded Rectangle 46"/>
          <p:cNvSpPr/>
          <p:nvPr/>
        </p:nvSpPr>
        <p:spPr>
          <a:xfrm>
            <a:off x="4721556" y="3406814"/>
            <a:ext cx="1638350" cy="514313"/>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fr-FR" sz="1600" dirty="0"/>
              <a:t>2eme Fermentation</a:t>
            </a:r>
          </a:p>
        </p:txBody>
      </p:sp>
      <p:sp>
        <p:nvSpPr>
          <p:cNvPr id="48" name="Down Arrow 47"/>
          <p:cNvSpPr/>
          <p:nvPr/>
        </p:nvSpPr>
        <p:spPr>
          <a:xfrm rot="10800000">
            <a:off x="5417339" y="1753581"/>
            <a:ext cx="246785" cy="35157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fr-FR" sz="1350"/>
          </a:p>
        </p:txBody>
      </p:sp>
      <p:sp>
        <p:nvSpPr>
          <p:cNvPr id="49" name="Down Arrow 48"/>
          <p:cNvSpPr/>
          <p:nvPr/>
        </p:nvSpPr>
        <p:spPr>
          <a:xfrm>
            <a:off x="1476334" y="3745342"/>
            <a:ext cx="246785" cy="35157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fr-FR" sz="1350"/>
          </a:p>
        </p:txBody>
      </p:sp>
      <p:sp>
        <p:nvSpPr>
          <p:cNvPr id="50" name="Down Arrow 49"/>
          <p:cNvSpPr/>
          <p:nvPr/>
        </p:nvSpPr>
        <p:spPr>
          <a:xfrm rot="10800000">
            <a:off x="5439257" y="2684325"/>
            <a:ext cx="246785" cy="351570"/>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fr-FR" sz="1350"/>
          </a:p>
        </p:txBody>
      </p:sp>
    </p:spTree>
    <p:extLst>
      <p:ext uri="{BB962C8B-B14F-4D97-AF65-F5344CB8AC3E}">
        <p14:creationId xmlns:p14="http://schemas.microsoft.com/office/powerpoint/2010/main" val="29256889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36"/>
                                        </p:tgtEl>
                                        <p:attrNameLst>
                                          <p:attrName>ppt_x</p:attrName>
                                        </p:attrNameLst>
                                      </p:cBhvr>
                                      <p:tavLst>
                                        <p:tav tm="0">
                                          <p:val>
                                            <p:strVal val="ppt_x"/>
                                          </p:val>
                                        </p:tav>
                                        <p:tav tm="100000">
                                          <p:val>
                                            <p:strVal val="ppt_x"/>
                                          </p:val>
                                        </p:tav>
                                      </p:tavLst>
                                    </p:anim>
                                    <p:anim calcmode="lin" valueType="num">
                                      <p:cBhvr additive="base">
                                        <p:cTn id="7" dur="500"/>
                                        <p:tgtEl>
                                          <p:spTgt spid="36"/>
                                        </p:tgtEl>
                                        <p:attrNameLst>
                                          <p:attrName>ppt_y</p:attrName>
                                        </p:attrNameLst>
                                      </p:cBhvr>
                                      <p:tavLst>
                                        <p:tav tm="0">
                                          <p:val>
                                            <p:strVal val="ppt_y"/>
                                          </p:val>
                                        </p:tav>
                                        <p:tav tm="100000">
                                          <p:val>
                                            <p:strVal val="1+ppt_h/2"/>
                                          </p:val>
                                        </p:tav>
                                      </p:tavLst>
                                    </p:anim>
                                    <p:set>
                                      <p:cBhvr>
                                        <p:cTn id="8" dur="1" fill="hold">
                                          <p:stCondLst>
                                            <p:cond delay="499"/>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a:xfrm>
            <a:off x="2336074" y="285750"/>
            <a:ext cx="3429000" cy="548879"/>
          </a:xfrm>
        </p:spPr>
        <p:txBody>
          <a:bodyPr>
            <a:normAutofit fontScale="90000"/>
          </a:bodyPr>
          <a:lstStyle/>
          <a:p>
            <a:pPr algn="ctr"/>
            <a:r>
              <a:rPr lang="fr-FR" dirty="0" smtClean="0">
                <a:solidFill>
                  <a:schemeClr val="bg2">
                    <a:lumMod val="25000"/>
                    <a:lumOff val="75000"/>
                  </a:schemeClr>
                </a:solidFill>
              </a:rPr>
              <a:t>La Kombucha</a:t>
            </a:r>
            <a:endParaRPr lang="fr-FR" dirty="0">
              <a:solidFill>
                <a:schemeClr val="bg2">
                  <a:lumMod val="25000"/>
                  <a:lumOff val="75000"/>
                </a:schemeClr>
              </a:solidFill>
            </a:endParaRPr>
          </a:p>
        </p:txBody>
      </p:sp>
      <p:pic>
        <p:nvPicPr>
          <p:cNvPr id="1033" name="Picture 9" descr="C:\Users\bily\Desktop\Monster-SCOBY-LAYERS-e1561481214769.jpg"/>
          <p:cNvPicPr>
            <a:picLocks noChangeAspect="1" noChangeArrowheads="1"/>
          </p:cNvPicPr>
          <p:nvPr/>
        </p:nvPicPr>
        <p:blipFill>
          <a:blip r:embed="rId2" cstate="print"/>
          <a:srcRect/>
          <a:stretch>
            <a:fillRect/>
          </a:stretch>
        </p:blipFill>
        <p:spPr bwMode="auto">
          <a:xfrm>
            <a:off x="381000" y="257406"/>
            <a:ext cx="1525632" cy="8361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ound Diagonal Corner Rectangle 6"/>
          <p:cNvSpPr/>
          <p:nvPr/>
        </p:nvSpPr>
        <p:spPr>
          <a:xfrm>
            <a:off x="189411" y="1504950"/>
            <a:ext cx="5562600" cy="3413760"/>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t"/>
          <a:lstStyle/>
          <a:p>
            <a:r>
              <a:rPr lang="fr-FR" sz="1300" dirty="0">
                <a:solidFill>
                  <a:schemeClr val="tx2">
                    <a:lumMod val="10000"/>
                  </a:schemeClr>
                </a:solidFill>
              </a:rPr>
              <a:t>Kombucha est une boisson obtenue suite à la fermentation du thé sucré par une culture symbiotique </a:t>
            </a:r>
            <a:r>
              <a:rPr lang="fr-FR" sz="1300" b="1" dirty="0">
                <a:solidFill>
                  <a:schemeClr val="tx2">
                    <a:lumMod val="10000"/>
                  </a:schemeClr>
                </a:solidFill>
              </a:rPr>
              <a:t>(SCOBY : </a:t>
            </a:r>
            <a:r>
              <a:rPr lang="fr-FR" sz="1300" b="1" dirty="0" err="1">
                <a:solidFill>
                  <a:schemeClr val="tx2">
                    <a:lumMod val="10000"/>
                  </a:schemeClr>
                </a:solidFill>
              </a:rPr>
              <a:t>symbiotic</a:t>
            </a:r>
            <a:r>
              <a:rPr lang="fr-FR" sz="1300" b="1" dirty="0">
                <a:solidFill>
                  <a:schemeClr val="tx2">
                    <a:lumMod val="10000"/>
                  </a:schemeClr>
                </a:solidFill>
              </a:rPr>
              <a:t> culture of </a:t>
            </a:r>
            <a:r>
              <a:rPr lang="fr-FR" sz="1300" b="1" dirty="0" err="1">
                <a:solidFill>
                  <a:schemeClr val="tx2">
                    <a:lumMod val="10000"/>
                  </a:schemeClr>
                </a:solidFill>
              </a:rPr>
              <a:t>bacteria</a:t>
            </a:r>
            <a:r>
              <a:rPr lang="fr-FR" sz="1300" b="1" dirty="0">
                <a:solidFill>
                  <a:schemeClr val="tx2">
                    <a:lumMod val="10000"/>
                  </a:schemeClr>
                </a:solidFill>
              </a:rPr>
              <a:t> and </a:t>
            </a:r>
            <a:r>
              <a:rPr lang="fr-FR" sz="1300" b="1" dirty="0" err="1" smtClean="0">
                <a:solidFill>
                  <a:schemeClr val="tx2">
                    <a:lumMod val="10000"/>
                  </a:schemeClr>
                </a:solidFill>
              </a:rPr>
              <a:t>yeast</a:t>
            </a:r>
            <a:r>
              <a:rPr lang="fr-FR" sz="1300" b="1" dirty="0" smtClean="0">
                <a:solidFill>
                  <a:schemeClr val="tx2">
                    <a:lumMod val="10000"/>
                  </a:schemeClr>
                </a:solidFill>
              </a:rPr>
              <a:t>), </a:t>
            </a:r>
            <a:r>
              <a:rPr lang="fr-FR" sz="1300" dirty="0">
                <a:solidFill>
                  <a:schemeClr val="tx2">
                    <a:lumMod val="10000"/>
                  </a:schemeClr>
                </a:solidFill>
              </a:rPr>
              <a:t>qui se compose de bactéries (ex, </a:t>
            </a:r>
            <a:r>
              <a:rPr lang="fr-FR" sz="1300" dirty="0" err="1">
                <a:solidFill>
                  <a:schemeClr val="tx2">
                    <a:lumMod val="10000"/>
                  </a:schemeClr>
                </a:solidFill>
              </a:rPr>
              <a:t>Komagataeibacter</a:t>
            </a:r>
            <a:r>
              <a:rPr lang="fr-FR" sz="1300" dirty="0">
                <a:solidFill>
                  <a:schemeClr val="tx2">
                    <a:lumMod val="10000"/>
                  </a:schemeClr>
                </a:solidFill>
              </a:rPr>
              <a:t> </a:t>
            </a:r>
            <a:r>
              <a:rPr lang="fr-FR" sz="1300" dirty="0" err="1">
                <a:solidFill>
                  <a:schemeClr val="tx2">
                    <a:lumMod val="10000"/>
                  </a:schemeClr>
                </a:solidFill>
              </a:rPr>
              <a:t>xylinum</a:t>
            </a:r>
            <a:r>
              <a:rPr lang="fr-FR" sz="1300" dirty="0">
                <a:solidFill>
                  <a:schemeClr val="tx2">
                    <a:lumMod val="10000"/>
                  </a:schemeClr>
                </a:solidFill>
              </a:rPr>
              <a:t>, Acétobacter </a:t>
            </a:r>
            <a:r>
              <a:rPr lang="fr-FR" sz="1300" dirty="0" err="1">
                <a:solidFill>
                  <a:schemeClr val="tx2">
                    <a:lumMod val="10000"/>
                  </a:schemeClr>
                </a:solidFill>
              </a:rPr>
              <a:t>xylinoides</a:t>
            </a:r>
            <a:r>
              <a:rPr lang="fr-FR" sz="1300" dirty="0">
                <a:solidFill>
                  <a:schemeClr val="tx2">
                    <a:lumMod val="10000"/>
                  </a:schemeClr>
                </a:solidFill>
              </a:rPr>
              <a:t>, </a:t>
            </a:r>
            <a:r>
              <a:rPr lang="fr-FR" sz="1300" dirty="0" err="1">
                <a:solidFill>
                  <a:schemeClr val="tx2">
                    <a:lumMod val="10000"/>
                  </a:schemeClr>
                </a:solidFill>
              </a:rPr>
              <a:t>Gluconobacter</a:t>
            </a:r>
            <a:r>
              <a:rPr lang="fr-FR" sz="1300" dirty="0">
                <a:solidFill>
                  <a:schemeClr val="tx2">
                    <a:lumMod val="10000"/>
                  </a:schemeClr>
                </a:solidFill>
              </a:rPr>
              <a:t> </a:t>
            </a:r>
            <a:r>
              <a:rPr lang="fr-FR" sz="1300" dirty="0" err="1">
                <a:solidFill>
                  <a:schemeClr val="tx2">
                    <a:lumMod val="10000"/>
                  </a:schemeClr>
                </a:solidFill>
              </a:rPr>
              <a:t>oxydans</a:t>
            </a:r>
            <a:r>
              <a:rPr lang="fr-FR" sz="1300" dirty="0">
                <a:solidFill>
                  <a:schemeClr val="tx2">
                    <a:lumMod val="10000"/>
                  </a:schemeClr>
                </a:solidFill>
              </a:rPr>
              <a:t>, , </a:t>
            </a:r>
            <a:r>
              <a:rPr lang="fr-FR" sz="1300" dirty="0" err="1">
                <a:solidFill>
                  <a:schemeClr val="tx2">
                    <a:lumMod val="10000"/>
                  </a:schemeClr>
                </a:solidFill>
              </a:rPr>
              <a:t>Gluconacetobacter</a:t>
            </a:r>
            <a:r>
              <a:rPr lang="fr-FR" sz="1300" dirty="0">
                <a:solidFill>
                  <a:schemeClr val="tx2">
                    <a:lumMod val="10000"/>
                  </a:schemeClr>
                </a:solidFill>
              </a:rPr>
              <a:t> </a:t>
            </a:r>
            <a:r>
              <a:rPr lang="fr-FR" sz="1300" dirty="0" err="1">
                <a:solidFill>
                  <a:schemeClr val="tx2">
                    <a:lumMod val="10000"/>
                  </a:schemeClr>
                </a:solidFill>
              </a:rPr>
              <a:t>hansenii</a:t>
            </a:r>
            <a:r>
              <a:rPr lang="fr-FR" sz="1300" dirty="0">
                <a:solidFill>
                  <a:schemeClr val="tx2">
                    <a:lumMod val="10000"/>
                  </a:schemeClr>
                </a:solidFill>
              </a:rPr>
              <a:t>, </a:t>
            </a:r>
            <a:r>
              <a:rPr lang="fr-FR" sz="1300" dirty="0" err="1">
                <a:solidFill>
                  <a:schemeClr val="tx2">
                    <a:lumMod val="10000"/>
                  </a:schemeClr>
                </a:solidFill>
              </a:rPr>
              <a:t>Oenococcus</a:t>
            </a:r>
            <a:r>
              <a:rPr lang="fr-FR" sz="1300" dirty="0">
                <a:solidFill>
                  <a:schemeClr val="tx2">
                    <a:lumMod val="10000"/>
                  </a:schemeClr>
                </a:solidFill>
              </a:rPr>
              <a:t> </a:t>
            </a:r>
            <a:r>
              <a:rPr lang="fr-FR" sz="1300" dirty="0" err="1">
                <a:solidFill>
                  <a:schemeClr val="tx2">
                    <a:lumMod val="10000"/>
                  </a:schemeClr>
                </a:solidFill>
              </a:rPr>
              <a:t>oeni,Komagataeibacter</a:t>
            </a:r>
            <a:r>
              <a:rPr lang="fr-FR" sz="1300" dirty="0">
                <a:solidFill>
                  <a:schemeClr val="tx2">
                    <a:lumMod val="10000"/>
                  </a:schemeClr>
                </a:solidFill>
              </a:rPr>
              <a:t> </a:t>
            </a:r>
            <a:r>
              <a:rPr lang="fr-FR" sz="1300" dirty="0" err="1">
                <a:solidFill>
                  <a:schemeClr val="tx2">
                    <a:lumMod val="10000"/>
                  </a:schemeClr>
                </a:solidFill>
              </a:rPr>
              <a:t>europaeus</a:t>
            </a:r>
            <a:r>
              <a:rPr lang="fr-FR" sz="1300" dirty="0">
                <a:solidFill>
                  <a:schemeClr val="tx2">
                    <a:lumMod val="10000"/>
                  </a:schemeClr>
                </a:solidFill>
              </a:rPr>
              <a:t>, Lactobacilles sp…) et de levures (ex, Saccharomyces sp., </a:t>
            </a:r>
            <a:r>
              <a:rPr lang="fr-FR" sz="1300" dirty="0" err="1">
                <a:solidFill>
                  <a:schemeClr val="tx2">
                    <a:lumMod val="10000"/>
                  </a:schemeClr>
                </a:solidFill>
              </a:rPr>
              <a:t>Schizosaccharomyces</a:t>
            </a:r>
            <a:r>
              <a:rPr lang="fr-FR" sz="1300" dirty="0">
                <a:solidFill>
                  <a:schemeClr val="tx2">
                    <a:lumMod val="10000"/>
                  </a:schemeClr>
                </a:solidFill>
              </a:rPr>
              <a:t> </a:t>
            </a:r>
            <a:r>
              <a:rPr lang="fr-FR" sz="1300" dirty="0" err="1">
                <a:solidFill>
                  <a:schemeClr val="tx2">
                    <a:lumMod val="10000"/>
                  </a:schemeClr>
                </a:solidFill>
              </a:rPr>
              <a:t>pombe</a:t>
            </a:r>
            <a:r>
              <a:rPr lang="fr-FR" sz="1300" dirty="0">
                <a:solidFill>
                  <a:schemeClr val="tx2">
                    <a:lumMod val="10000"/>
                  </a:schemeClr>
                </a:solidFill>
              </a:rPr>
              <a:t>, </a:t>
            </a:r>
            <a:r>
              <a:rPr lang="fr-FR" sz="1300" dirty="0" err="1">
                <a:solidFill>
                  <a:schemeClr val="tx2">
                    <a:lumMod val="10000"/>
                  </a:schemeClr>
                </a:solidFill>
              </a:rPr>
              <a:t>Zygosaccharomyces</a:t>
            </a:r>
            <a:r>
              <a:rPr lang="fr-FR" sz="1300" dirty="0">
                <a:solidFill>
                  <a:schemeClr val="tx2">
                    <a:lumMod val="10000"/>
                  </a:schemeClr>
                </a:solidFill>
              </a:rPr>
              <a:t> </a:t>
            </a:r>
            <a:r>
              <a:rPr lang="fr-FR" sz="1300" dirty="0" err="1">
                <a:solidFill>
                  <a:schemeClr val="tx2">
                    <a:lumMod val="10000"/>
                  </a:schemeClr>
                </a:solidFill>
              </a:rPr>
              <a:t>kombuchaensis</a:t>
            </a:r>
            <a:r>
              <a:rPr lang="fr-FR" sz="1300" dirty="0">
                <a:solidFill>
                  <a:schemeClr val="tx2">
                    <a:lumMod val="10000"/>
                  </a:schemeClr>
                </a:solidFill>
              </a:rPr>
              <a:t> </a:t>
            </a:r>
            <a:r>
              <a:rPr lang="fr-FR" sz="1300" dirty="0" err="1">
                <a:solidFill>
                  <a:schemeClr val="tx2">
                    <a:lumMod val="10000"/>
                  </a:schemeClr>
                </a:solidFill>
              </a:rPr>
              <a:t>Torulaspora</a:t>
            </a:r>
            <a:r>
              <a:rPr lang="fr-FR" sz="1300" dirty="0">
                <a:solidFill>
                  <a:schemeClr val="tx2">
                    <a:lumMod val="10000"/>
                  </a:schemeClr>
                </a:solidFill>
              </a:rPr>
              <a:t> </a:t>
            </a:r>
            <a:r>
              <a:rPr lang="fr-FR" sz="1300" dirty="0" err="1">
                <a:solidFill>
                  <a:schemeClr val="tx2">
                    <a:lumMod val="10000"/>
                  </a:schemeClr>
                </a:solidFill>
              </a:rPr>
              <a:t>delbrueckii</a:t>
            </a:r>
            <a:r>
              <a:rPr lang="fr-FR" sz="1300" dirty="0">
                <a:solidFill>
                  <a:schemeClr val="tx2">
                    <a:lumMod val="10000"/>
                  </a:schemeClr>
                </a:solidFill>
              </a:rPr>
              <a:t>, </a:t>
            </a:r>
            <a:r>
              <a:rPr lang="fr-FR" sz="1300" dirty="0" err="1">
                <a:solidFill>
                  <a:schemeClr val="tx2">
                    <a:lumMod val="10000"/>
                  </a:schemeClr>
                </a:solidFill>
              </a:rPr>
              <a:t>Brettanomyces</a:t>
            </a:r>
            <a:r>
              <a:rPr lang="fr-FR" sz="1300" dirty="0">
                <a:solidFill>
                  <a:schemeClr val="tx2">
                    <a:lumMod val="10000"/>
                  </a:schemeClr>
                </a:solidFill>
              </a:rPr>
              <a:t> sp...) elle a été brassée pour la 1ere fois en chine 220 ans avant JC. et a été consommé pour ses bienfaits sur la santé ; Des recherches menées en Russie au début du siècle et des témoignages indiquent que le Kombucha peut améliorer la résistance au cancer, prévenir les maladies cardiovasculaires, favoriser les fonctions digestives, stimuler le système immunitaire, réduire les problèmes inflammatoires et peut avoir de nombreux autres avantages</a:t>
            </a:r>
            <a:endParaRPr lang="fr-FR" sz="1300" dirty="0" smtClean="0">
              <a:solidFill>
                <a:schemeClr val="tx2">
                  <a:lumMod val="10000"/>
                </a:schemeClr>
              </a:solidFill>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22716" r="20000"/>
          <a:stretch/>
        </p:blipFill>
        <p:spPr>
          <a:xfrm>
            <a:off x="5745480" y="35379"/>
            <a:ext cx="3419021" cy="3979033"/>
          </a:xfrm>
          <a:prstGeom prst="rect">
            <a:avLst/>
          </a:prstGeom>
          <a:ln>
            <a:noFill/>
          </a:ln>
          <a:effectLst>
            <a:softEdge rad="112500"/>
          </a:effec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7000"/>
            <a:lum/>
          </a:blip>
          <a:srcRect/>
          <a:stretch>
            <a:fillRect t="-62000" b="-6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151708" y="139064"/>
            <a:ext cx="6324600" cy="628650"/>
          </a:xfrm>
        </p:spPr>
        <p:txBody>
          <a:bodyPr>
            <a:normAutofit fontScale="90000"/>
          </a:bodyPr>
          <a:lstStyle/>
          <a:p>
            <a:pPr algn="ctr"/>
            <a:r>
              <a:rPr lang="fr-FR" b="1" dirty="0" smtClean="0">
                <a:ln w="13462">
                  <a:solidFill>
                    <a:schemeClr val="bg1"/>
                  </a:solidFill>
                  <a:prstDash val="solid"/>
                </a:ln>
                <a:solidFill>
                  <a:schemeClr val="bg2">
                    <a:lumMod val="50000"/>
                    <a:lumOff val="50000"/>
                  </a:schemeClr>
                </a:solidFill>
                <a:effectLst>
                  <a:outerShdw dist="38100" dir="2700000" algn="bl" rotWithShape="0">
                    <a:schemeClr val="accent5"/>
                  </a:outerShdw>
                </a:effectLst>
              </a:rPr>
              <a:t>Fermentation de Kombucha</a:t>
            </a:r>
            <a:endParaRPr lang="fr-FR" b="1" dirty="0">
              <a:ln w="13462">
                <a:solidFill>
                  <a:schemeClr val="bg1"/>
                </a:solidFill>
                <a:prstDash val="solid"/>
              </a:ln>
              <a:solidFill>
                <a:schemeClr val="bg2">
                  <a:lumMod val="50000"/>
                  <a:lumOff val="50000"/>
                </a:schemeClr>
              </a:solidFill>
              <a:effectLst>
                <a:outerShdw dist="38100" dir="2700000" algn="bl" rotWithShape="0">
                  <a:schemeClr val="accent5"/>
                </a:outerShdw>
              </a:effectLst>
            </a:endParaRPr>
          </a:p>
        </p:txBody>
      </p:sp>
      <p:sp>
        <p:nvSpPr>
          <p:cNvPr id="4" name="Round Diagonal Corner Rectangle 3"/>
          <p:cNvSpPr/>
          <p:nvPr/>
        </p:nvSpPr>
        <p:spPr>
          <a:xfrm>
            <a:off x="240574" y="996314"/>
            <a:ext cx="5931626" cy="3861436"/>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t"/>
          <a:lstStyle/>
          <a:p>
            <a:pPr algn="just">
              <a:buFont typeface="Arial" panose="020B0604020202020204" pitchFamily="34" charset="0"/>
              <a:buChar char="►"/>
            </a:pPr>
            <a:r>
              <a:rPr lang="fr-FR" sz="1400" dirty="0">
                <a:solidFill>
                  <a:schemeClr val="tx2">
                    <a:lumMod val="10000"/>
                  </a:schemeClr>
                </a:solidFill>
              </a:rPr>
              <a:t>En mettant dans un milieu le SCOBY avec un thé noir sucré les bactéries et les levures qui se trouvent dans le SCOBY vont fermenter les sucres pour libérer un peu d'énergie, et tout se passe en l'absence d'oxygène. Dans le processus, de l'éthanol (alcool) est produit. Les levures et bactéries du SCOBY utilisent ensuite l'éthanol pour produire de l'acide acétique (vinaigre).</a:t>
            </a:r>
          </a:p>
          <a:p>
            <a:pPr algn="just">
              <a:buFont typeface="Arial" panose="020B0604020202020204" pitchFamily="34" charset="0"/>
              <a:buChar char="►"/>
            </a:pPr>
            <a:r>
              <a:rPr lang="fr-FR" sz="1400" dirty="0">
                <a:solidFill>
                  <a:schemeClr val="tx2">
                    <a:lumMod val="10000"/>
                  </a:schemeClr>
                </a:solidFill>
              </a:rPr>
              <a:t>Pendant la fermentation, le SCOBY interagit également avec les polyphénols, (les micronutriments contenus dans les feuilles de thé), pour créer de nouveaux composés organiques. Ces composés abaissent l'acidité du liquide et empêchent les micro-organismes indésirables de se développer dans l'environnement. Le dioxyde de carbone est également libéré comme sous-produit, rendant la boisson pétillante. Enfin, la fermentation génère une nouvelle couche de SCOBY appelée «fille» qui flotte au-dessus du SCOBY d'origine appelée «mère».</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30247" r="30247" b="11481"/>
          <a:stretch/>
        </p:blipFill>
        <p:spPr>
          <a:xfrm>
            <a:off x="7403430" y="555367"/>
            <a:ext cx="1543050" cy="23049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p:cNvPicPr>
            <a:picLocks noChangeAspect="1"/>
          </p:cNvPicPr>
          <p:nvPr/>
        </p:nvPicPr>
        <p:blipFill rotWithShape="1">
          <a:blip r:embed="rId4">
            <a:extLst>
              <a:ext uri="{28A0092B-C50C-407E-A947-70E740481C1C}">
                <a14:useLocalDpi xmlns:a14="http://schemas.microsoft.com/office/drawing/2010/main" val="0"/>
              </a:ext>
            </a:extLst>
          </a:blip>
          <a:srcRect l="32222" t="4075" r="35185" b="18889"/>
          <a:stretch/>
        </p:blipFill>
        <p:spPr>
          <a:xfrm>
            <a:off x="6324600" y="2571750"/>
            <a:ext cx="1524000" cy="22228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297794" y="184262"/>
            <a:ext cx="6324600" cy="533400"/>
          </a:xfrm>
        </p:spPr>
        <p:txBody>
          <a:bodyPr>
            <a:normAutofit fontScale="90000"/>
          </a:bodyPr>
          <a:lstStyle/>
          <a:p>
            <a:pPr algn="ctr"/>
            <a:r>
              <a:rPr lang="fr-FR" dirty="0" smtClean="0">
                <a:solidFill>
                  <a:schemeClr val="bg2">
                    <a:lumMod val="25000"/>
                    <a:lumOff val="75000"/>
                  </a:schemeClr>
                </a:solidFill>
              </a:rPr>
              <a:t>Aromatisation de Kombucha</a:t>
            </a:r>
            <a:endParaRPr lang="fr-FR" dirty="0">
              <a:solidFill>
                <a:schemeClr val="bg2">
                  <a:lumMod val="25000"/>
                  <a:lumOff val="75000"/>
                </a:schemeClr>
              </a:solidFill>
            </a:endParaRPr>
          </a:p>
        </p:txBody>
      </p:sp>
      <p:sp>
        <p:nvSpPr>
          <p:cNvPr id="9" name="Round Diagonal Corner Rectangle 8"/>
          <p:cNvSpPr/>
          <p:nvPr/>
        </p:nvSpPr>
        <p:spPr>
          <a:xfrm>
            <a:off x="380999" y="1009650"/>
            <a:ext cx="5824091" cy="3314700"/>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t"/>
          <a:lstStyle/>
          <a:p>
            <a:pPr marL="36576" indent="0">
              <a:buNone/>
            </a:pPr>
            <a:r>
              <a:rPr lang="fr-FR" sz="1600" dirty="0">
                <a:solidFill>
                  <a:schemeClr val="tx2">
                    <a:lumMod val="10000"/>
                  </a:schemeClr>
                </a:solidFill>
              </a:rPr>
              <a:t>Pour mettre fin a la fermentation il est nécessaire de séparer le SCOBY de la Kombucha obtenue ensuite viendra une autre étape facultative qui est l’aromatisation. Pour aromatiser la Kombucha, il faut passer par ce qu’on appelle la 2eme fermentation qui se fait dans des contenants hermétique imperméables et résistants a la pression (préférablement en verre), dans cette procédure, on rajoute généralement des fruits, herbes ou aromes, pour donner un gout agréable à la boisson, selon les préférences et le besoin du consommateur, c’est la ou les gaz vont se former et rendre la boisson plus pétillante.</a:t>
            </a:r>
          </a:p>
        </p:txBody>
      </p:sp>
      <p:pic>
        <p:nvPicPr>
          <p:cNvPr id="7" name="Picture 7" descr="C:\Users\bily\Desktop\5b4eed0cc051e602a568ce0c.png"/>
          <p:cNvPicPr>
            <a:picLocks noChangeAspect="1" noChangeArrowheads="1"/>
          </p:cNvPicPr>
          <p:nvPr/>
        </p:nvPicPr>
        <p:blipFill>
          <a:blip r:embed="rId2" cstate="print"/>
          <a:srcRect/>
          <a:stretch>
            <a:fillRect/>
          </a:stretch>
        </p:blipFill>
        <p:spPr bwMode="auto">
          <a:xfrm rot="20841372">
            <a:off x="1415688" y="3883331"/>
            <a:ext cx="1143000" cy="1016000"/>
          </a:xfrm>
          <a:prstGeom prst="rect">
            <a:avLst/>
          </a:prstGeom>
          <a:noFill/>
          <a:effectLst>
            <a:softEdge rad="12700"/>
          </a:effectLst>
        </p:spPr>
      </p:pic>
      <p:pic>
        <p:nvPicPr>
          <p:cNvPr id="8" name="Picture 8" descr="C:\Users\bily\Desktop\item-recipe-detox-strawberry-mint-lemon.png"/>
          <p:cNvPicPr>
            <a:picLocks noChangeAspect="1" noChangeArrowheads="1"/>
          </p:cNvPicPr>
          <p:nvPr/>
        </p:nvPicPr>
        <p:blipFill>
          <a:blip r:embed="rId3" cstate="print"/>
          <a:srcRect/>
          <a:stretch>
            <a:fillRect/>
          </a:stretch>
        </p:blipFill>
        <p:spPr bwMode="auto">
          <a:xfrm rot="20108505" flipH="1">
            <a:off x="57281" y="3857930"/>
            <a:ext cx="1275949" cy="1066800"/>
          </a:xfrm>
          <a:prstGeom prst="rect">
            <a:avLst/>
          </a:prstGeom>
          <a:noFill/>
          <a:effectLst>
            <a:softEdge rad="31750"/>
          </a:effectLst>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10929" b="6011"/>
          <a:stretch/>
        </p:blipFill>
        <p:spPr>
          <a:xfrm>
            <a:off x="7090350" y="717662"/>
            <a:ext cx="1905000" cy="23734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rotWithShape="1">
          <a:blip r:embed="rId5" cstate="print">
            <a:extLst>
              <a:ext uri="{28A0092B-C50C-407E-A947-70E740481C1C}">
                <a14:useLocalDpi xmlns:a14="http://schemas.microsoft.com/office/drawing/2010/main" val="0"/>
              </a:ext>
            </a:extLst>
          </a:blip>
          <a:srcRect l="36666"/>
          <a:stretch/>
        </p:blipFill>
        <p:spPr>
          <a:xfrm>
            <a:off x="6067226" y="2573414"/>
            <a:ext cx="1705174" cy="20902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16" name="Ellipse 15"/>
          <p:cNvSpPr/>
          <p:nvPr/>
        </p:nvSpPr>
        <p:spPr>
          <a:xfrm>
            <a:off x="5486400" y="1135835"/>
            <a:ext cx="3440398" cy="3041175"/>
          </a:xfrm>
          <a:prstGeom prst="ellipse">
            <a:avLst/>
          </a:prstGeom>
          <a:blipFill dpi="0" rotWithShape="1">
            <a:blip r:embed="rId4"/>
            <a:srcRect/>
            <a:stretch>
              <a:fillRect l="-1" r="-26406"/>
            </a:stretch>
          </a:blipFill>
          <a:effectLst>
            <a:glow rad="228600">
              <a:schemeClr val="accent2">
                <a:satMod val="175000"/>
                <a:alpha val="40000"/>
              </a:schemeClr>
            </a:glow>
          </a:effectLst>
        </p:spPr>
        <p:style>
          <a:lnRef idx="1">
            <a:schemeClr val="accent3"/>
          </a:lnRef>
          <a:fillRef idx="2">
            <a:schemeClr val="accent3"/>
          </a:fillRef>
          <a:effectRef idx="1">
            <a:schemeClr val="accent3"/>
          </a:effectRef>
          <a:fontRef idx="minor">
            <a:schemeClr val="dk1"/>
          </a:fontRef>
        </p:style>
        <p:txBody>
          <a:bodyPr rtlCol="0" anchor="ctr"/>
          <a:lstStyle/>
          <a:p>
            <a:pPr algn="ctr"/>
            <a:r>
              <a:rPr lang="fr-FR" sz="32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Schéma  de préparation de kombucha </a:t>
            </a:r>
            <a:endParaRPr lang="fr-FR" sz="3200" b="1"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grpSp>
        <p:nvGrpSpPr>
          <p:cNvPr id="2" name="Groupe 40"/>
          <p:cNvGrpSpPr/>
          <p:nvPr/>
        </p:nvGrpSpPr>
        <p:grpSpPr>
          <a:xfrm>
            <a:off x="3082633" y="550545"/>
            <a:ext cx="1828800" cy="4335361"/>
            <a:chOff x="1828800" y="819150"/>
            <a:chExt cx="1828800" cy="3777615"/>
          </a:xfrm>
        </p:grpSpPr>
        <p:sp>
          <p:nvSpPr>
            <p:cNvPr id="24" name="ZoneTexte 23"/>
            <p:cNvSpPr txBox="1"/>
            <p:nvPr/>
          </p:nvSpPr>
          <p:spPr>
            <a:xfrm>
              <a:off x="1828800" y="4256246"/>
              <a:ext cx="1828800" cy="340519"/>
            </a:xfrm>
            <a:prstGeom prst="round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fr-FR" sz="1400" b="1" dirty="0" smtClean="0">
                  <a:solidFill>
                    <a:schemeClr val="tx2">
                      <a:lumMod val="10000"/>
                    </a:schemeClr>
                  </a:solidFill>
                </a:rPr>
                <a:t>Conditionnement </a:t>
              </a:r>
              <a:endParaRPr lang="fr-FR" sz="1400" b="1" dirty="0">
                <a:solidFill>
                  <a:schemeClr val="tx2">
                    <a:lumMod val="10000"/>
                  </a:schemeClr>
                </a:solidFill>
              </a:endParaRPr>
            </a:p>
          </p:txBody>
        </p:sp>
        <p:grpSp>
          <p:nvGrpSpPr>
            <p:cNvPr id="3" name="Groupe 39"/>
            <p:cNvGrpSpPr/>
            <p:nvPr/>
          </p:nvGrpSpPr>
          <p:grpSpPr>
            <a:xfrm>
              <a:off x="1828800" y="819150"/>
              <a:ext cx="1828800" cy="3464719"/>
              <a:chOff x="1828800" y="819150"/>
              <a:chExt cx="1828800" cy="3464719"/>
            </a:xfrm>
          </p:grpSpPr>
          <p:sp>
            <p:nvSpPr>
              <p:cNvPr id="4" name="ZoneTexte 3"/>
              <p:cNvSpPr txBox="1"/>
              <p:nvPr/>
            </p:nvSpPr>
            <p:spPr>
              <a:xfrm>
                <a:off x="1828800" y="1504950"/>
                <a:ext cx="1828800" cy="340519"/>
              </a:xfrm>
              <a:prstGeom prst="round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fr-FR" sz="1400" b="1" dirty="0" smtClean="0">
                    <a:solidFill>
                      <a:schemeClr val="tx2">
                        <a:lumMod val="10000"/>
                      </a:schemeClr>
                    </a:solidFill>
                  </a:rPr>
                  <a:t>Introduction </a:t>
                </a:r>
                <a:endParaRPr lang="fr-FR" sz="1400" b="1" dirty="0">
                  <a:solidFill>
                    <a:schemeClr val="tx2">
                      <a:lumMod val="10000"/>
                    </a:schemeClr>
                  </a:solidFill>
                </a:endParaRPr>
              </a:p>
            </p:txBody>
          </p:sp>
          <p:sp>
            <p:nvSpPr>
              <p:cNvPr id="7" name="ZoneTexte 6"/>
              <p:cNvSpPr txBox="1"/>
              <p:nvPr/>
            </p:nvSpPr>
            <p:spPr>
              <a:xfrm>
                <a:off x="1828800" y="2150269"/>
                <a:ext cx="1828800" cy="340519"/>
              </a:xfrm>
              <a:prstGeom prst="round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fr-FR" sz="1400" b="1" dirty="0" smtClean="0">
                    <a:solidFill>
                      <a:schemeClr val="tx2">
                        <a:lumMod val="10000"/>
                      </a:schemeClr>
                    </a:solidFill>
                  </a:rPr>
                  <a:t>Maturation</a:t>
                </a:r>
                <a:endParaRPr lang="fr-FR" sz="1400" b="1" dirty="0">
                  <a:solidFill>
                    <a:schemeClr val="tx2">
                      <a:lumMod val="10000"/>
                    </a:schemeClr>
                  </a:solidFill>
                </a:endParaRPr>
              </a:p>
            </p:txBody>
          </p:sp>
          <p:sp>
            <p:nvSpPr>
              <p:cNvPr id="8" name="ZoneTexte 7"/>
              <p:cNvSpPr txBox="1"/>
              <p:nvPr/>
            </p:nvSpPr>
            <p:spPr>
              <a:xfrm>
                <a:off x="1828800" y="2836069"/>
                <a:ext cx="1828800" cy="340519"/>
              </a:xfrm>
              <a:prstGeom prst="round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fr-FR" sz="1400" b="1" dirty="0" smtClean="0">
                    <a:solidFill>
                      <a:schemeClr val="tx2">
                        <a:lumMod val="10000"/>
                      </a:schemeClr>
                    </a:solidFill>
                  </a:rPr>
                  <a:t>Aromatisation </a:t>
                </a:r>
                <a:endParaRPr lang="fr-FR" sz="1400" b="1" dirty="0">
                  <a:solidFill>
                    <a:schemeClr val="tx2">
                      <a:lumMod val="10000"/>
                    </a:schemeClr>
                  </a:solidFill>
                </a:endParaRPr>
              </a:p>
            </p:txBody>
          </p:sp>
          <p:sp>
            <p:nvSpPr>
              <p:cNvPr id="9" name="ZoneTexte 8"/>
              <p:cNvSpPr txBox="1"/>
              <p:nvPr/>
            </p:nvSpPr>
            <p:spPr>
              <a:xfrm>
                <a:off x="1828800" y="819150"/>
                <a:ext cx="1828800" cy="340519"/>
              </a:xfrm>
              <a:prstGeom prst="round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fr-FR" sz="1400" b="1" dirty="0" smtClean="0">
                    <a:solidFill>
                      <a:schemeClr val="tx2">
                        <a:lumMod val="10000"/>
                      </a:schemeClr>
                    </a:solidFill>
                  </a:rPr>
                  <a:t>Préparation</a:t>
                </a:r>
                <a:endParaRPr lang="fr-FR" sz="1400" b="1" dirty="0">
                  <a:solidFill>
                    <a:schemeClr val="tx2">
                      <a:lumMod val="10000"/>
                    </a:schemeClr>
                  </a:solidFill>
                </a:endParaRPr>
              </a:p>
            </p:txBody>
          </p:sp>
          <p:sp>
            <p:nvSpPr>
              <p:cNvPr id="10" name="Flèche vers le bas 9"/>
              <p:cNvSpPr/>
              <p:nvPr/>
            </p:nvSpPr>
            <p:spPr>
              <a:xfrm>
                <a:off x="3064042" y="1159669"/>
                <a:ext cx="288758" cy="304800"/>
              </a:xfrm>
              <a:prstGeom prst="down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fr-FR" sz="1400" b="1" dirty="0">
                  <a:solidFill>
                    <a:schemeClr val="tx2">
                      <a:lumMod val="10000"/>
                    </a:schemeClr>
                  </a:solidFill>
                </a:endParaRPr>
              </a:p>
            </p:txBody>
          </p:sp>
          <p:sp>
            <p:nvSpPr>
              <p:cNvPr id="11" name="Flèche vers le bas 10"/>
              <p:cNvSpPr/>
              <p:nvPr/>
            </p:nvSpPr>
            <p:spPr>
              <a:xfrm>
                <a:off x="2057400" y="1845469"/>
                <a:ext cx="288758" cy="304800"/>
              </a:xfrm>
              <a:prstGeom prst="down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fr-FR" sz="1400" b="1" dirty="0">
                  <a:solidFill>
                    <a:schemeClr val="tx2">
                      <a:lumMod val="10000"/>
                    </a:schemeClr>
                  </a:solidFill>
                </a:endParaRPr>
              </a:p>
            </p:txBody>
          </p:sp>
          <p:sp>
            <p:nvSpPr>
              <p:cNvPr id="12" name="Flèche vers le bas 11"/>
              <p:cNvSpPr/>
              <p:nvPr/>
            </p:nvSpPr>
            <p:spPr>
              <a:xfrm>
                <a:off x="3124200" y="2531269"/>
                <a:ext cx="288758" cy="304800"/>
              </a:xfrm>
              <a:prstGeom prst="down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fr-FR" sz="1400" b="1" dirty="0">
                  <a:solidFill>
                    <a:schemeClr val="tx2">
                      <a:lumMod val="10000"/>
                    </a:schemeClr>
                  </a:solidFill>
                </a:endParaRPr>
              </a:p>
            </p:txBody>
          </p:sp>
          <p:sp>
            <p:nvSpPr>
              <p:cNvPr id="13" name="Flèche vers le bas 12"/>
              <p:cNvSpPr/>
              <p:nvPr/>
            </p:nvSpPr>
            <p:spPr>
              <a:xfrm>
                <a:off x="2057400" y="3217069"/>
                <a:ext cx="288758" cy="304800"/>
              </a:xfrm>
              <a:prstGeom prst="down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fr-FR" sz="1400" b="1" dirty="0">
                  <a:solidFill>
                    <a:schemeClr val="tx2">
                      <a:lumMod val="10000"/>
                    </a:schemeClr>
                  </a:solidFill>
                </a:endParaRPr>
              </a:p>
            </p:txBody>
          </p:sp>
          <p:sp>
            <p:nvSpPr>
              <p:cNvPr id="14" name="ZoneTexte 13"/>
              <p:cNvSpPr txBox="1"/>
              <p:nvPr/>
            </p:nvSpPr>
            <p:spPr>
              <a:xfrm>
                <a:off x="1828800" y="3570446"/>
                <a:ext cx="1828800" cy="340519"/>
              </a:xfrm>
              <a:prstGeom prst="round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fr-FR" sz="1400" b="1" dirty="0" smtClean="0">
                    <a:solidFill>
                      <a:schemeClr val="tx2">
                        <a:lumMod val="10000"/>
                      </a:schemeClr>
                    </a:solidFill>
                  </a:rPr>
                  <a:t>Tamisage </a:t>
                </a:r>
                <a:endParaRPr lang="fr-FR" sz="1400" b="1" dirty="0">
                  <a:solidFill>
                    <a:schemeClr val="tx2">
                      <a:lumMod val="10000"/>
                    </a:schemeClr>
                  </a:solidFill>
                </a:endParaRPr>
              </a:p>
            </p:txBody>
          </p:sp>
          <p:sp>
            <p:nvSpPr>
              <p:cNvPr id="27" name="Flèche vers le bas 26"/>
              <p:cNvSpPr/>
              <p:nvPr/>
            </p:nvSpPr>
            <p:spPr>
              <a:xfrm>
                <a:off x="3064042" y="3979069"/>
                <a:ext cx="288758" cy="304800"/>
              </a:xfrm>
              <a:prstGeom prst="down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fr-FR" sz="1400" b="1" dirty="0">
                  <a:solidFill>
                    <a:schemeClr val="tx2">
                      <a:lumMod val="10000"/>
                    </a:schemeClr>
                  </a:solidFill>
                </a:endParaRPr>
              </a:p>
            </p:txBody>
          </p:sp>
        </p:grpSp>
      </p:grpSp>
      <p:sp>
        <p:nvSpPr>
          <p:cNvPr id="35" name="Rectangle à coins arrondis 34"/>
          <p:cNvSpPr/>
          <p:nvPr/>
        </p:nvSpPr>
        <p:spPr>
          <a:xfrm rot="16200000">
            <a:off x="1434799" y="1050583"/>
            <a:ext cx="705702" cy="2224033"/>
          </a:xfrm>
          <a:prstGeom prst="wedgeRoundRectCallout">
            <a:avLst/>
          </a:prstGeom>
        </p:spPr>
        <p:style>
          <a:lnRef idx="1">
            <a:schemeClr val="accent2"/>
          </a:lnRef>
          <a:fillRef idx="2">
            <a:schemeClr val="accent2"/>
          </a:fillRef>
          <a:effectRef idx="1">
            <a:schemeClr val="accent2"/>
          </a:effectRef>
          <a:fontRef idx="minor">
            <a:schemeClr val="dk1"/>
          </a:fontRef>
        </p:style>
        <p:txBody>
          <a:bodyPr vert="vert" rtlCol="0" anchor="ctr"/>
          <a:lstStyle/>
          <a:p>
            <a:pPr algn="ctr"/>
            <a:r>
              <a:rPr lang="fr-FR" sz="1200" dirty="0" smtClean="0">
                <a:solidFill>
                  <a:schemeClr val="tx2">
                    <a:lumMod val="10000"/>
                  </a:schemeClr>
                </a:solidFill>
              </a:rPr>
              <a:t>1</a:t>
            </a:r>
            <a:r>
              <a:rPr lang="fr-FR" sz="1200" baseline="30000" dirty="0" smtClean="0">
                <a:solidFill>
                  <a:schemeClr val="tx2">
                    <a:lumMod val="10000"/>
                  </a:schemeClr>
                </a:solidFill>
              </a:rPr>
              <a:t>ére</a:t>
            </a:r>
            <a:r>
              <a:rPr lang="fr-FR" sz="1200" dirty="0" smtClean="0">
                <a:solidFill>
                  <a:schemeClr val="tx2">
                    <a:lumMod val="10000"/>
                  </a:schemeClr>
                </a:solidFill>
              </a:rPr>
              <a:t> fermentation (10 à 15jrs; T= 20~30°C, à l’abri de la lumière)</a:t>
            </a:r>
            <a:endParaRPr lang="fr-FR" sz="1200" dirty="0">
              <a:solidFill>
                <a:schemeClr val="tx2">
                  <a:lumMod val="10000"/>
                </a:schemeClr>
              </a:solidFill>
            </a:endParaRPr>
          </a:p>
        </p:txBody>
      </p:sp>
      <p:sp>
        <p:nvSpPr>
          <p:cNvPr id="36" name="Rectangle à coins arrondis 35"/>
          <p:cNvSpPr/>
          <p:nvPr/>
        </p:nvSpPr>
        <p:spPr>
          <a:xfrm rot="16200000">
            <a:off x="1371353" y="1877124"/>
            <a:ext cx="807304" cy="2198746"/>
          </a:xfrm>
          <a:prstGeom prst="wedgeRoundRectCallout">
            <a:avLst/>
          </a:prstGeom>
        </p:spPr>
        <p:style>
          <a:lnRef idx="1">
            <a:schemeClr val="accent2"/>
          </a:lnRef>
          <a:fillRef idx="2">
            <a:schemeClr val="accent2"/>
          </a:fillRef>
          <a:effectRef idx="1">
            <a:schemeClr val="accent2"/>
          </a:effectRef>
          <a:fontRef idx="minor">
            <a:schemeClr val="dk1"/>
          </a:fontRef>
        </p:style>
        <p:txBody>
          <a:bodyPr vert="vert" rtlCol="0" anchor="ctr"/>
          <a:lstStyle/>
          <a:p>
            <a:pPr algn="ctr"/>
            <a:r>
              <a:rPr lang="fr-FR" sz="1100" dirty="0" smtClean="0">
                <a:solidFill>
                  <a:schemeClr val="tx2">
                    <a:lumMod val="10000"/>
                  </a:schemeClr>
                </a:solidFill>
              </a:rPr>
              <a:t>2</a:t>
            </a:r>
            <a:r>
              <a:rPr lang="fr-FR" sz="1100" baseline="30000" dirty="0" smtClean="0">
                <a:solidFill>
                  <a:schemeClr val="tx2">
                    <a:lumMod val="10000"/>
                  </a:schemeClr>
                </a:solidFill>
              </a:rPr>
              <a:t>ème</a:t>
            </a:r>
            <a:r>
              <a:rPr lang="fr-FR" sz="1100" dirty="0" smtClean="0">
                <a:solidFill>
                  <a:schemeClr val="tx2">
                    <a:lumMod val="10000"/>
                  </a:schemeClr>
                </a:solidFill>
              </a:rPr>
              <a:t> fermentation</a:t>
            </a:r>
          </a:p>
          <a:p>
            <a:pPr algn="ctr"/>
            <a:r>
              <a:rPr lang="fr-FR" sz="1100" dirty="0" smtClean="0">
                <a:solidFill>
                  <a:schemeClr val="tx2">
                    <a:lumMod val="10000"/>
                  </a:schemeClr>
                </a:solidFill>
              </a:rPr>
              <a:t>introduction des fruits, herbes et aromes (2 à 5jrs mêmes conditions que la F1) </a:t>
            </a:r>
            <a:endParaRPr lang="fr-FR" sz="1100" dirty="0">
              <a:solidFill>
                <a:schemeClr val="tx2">
                  <a:lumMod val="10000"/>
                </a:schemeClr>
              </a:solidFill>
            </a:endParaRPr>
          </a:p>
        </p:txBody>
      </p:sp>
      <p:sp>
        <p:nvSpPr>
          <p:cNvPr id="37" name="Rectangle à coins arrondis 36"/>
          <p:cNvSpPr/>
          <p:nvPr/>
        </p:nvSpPr>
        <p:spPr>
          <a:xfrm rot="16200000">
            <a:off x="1466345" y="2642437"/>
            <a:ext cx="607148" cy="2188574"/>
          </a:xfrm>
          <a:prstGeom prst="wedgeRoundRectCallout">
            <a:avLst/>
          </a:prstGeom>
        </p:spPr>
        <p:style>
          <a:lnRef idx="1">
            <a:schemeClr val="accent2"/>
          </a:lnRef>
          <a:fillRef idx="2">
            <a:schemeClr val="accent2"/>
          </a:fillRef>
          <a:effectRef idx="1">
            <a:schemeClr val="accent2"/>
          </a:effectRef>
          <a:fontRef idx="minor">
            <a:schemeClr val="dk1"/>
          </a:fontRef>
        </p:style>
        <p:txBody>
          <a:bodyPr vert="vert" rtlCol="0" anchor="ctr"/>
          <a:lstStyle/>
          <a:p>
            <a:pPr algn="ctr"/>
            <a:r>
              <a:rPr lang="fr-FR" sz="1200" dirty="0" smtClean="0">
                <a:solidFill>
                  <a:schemeClr val="tx2">
                    <a:lumMod val="10000"/>
                  </a:schemeClr>
                </a:solidFill>
              </a:rPr>
              <a:t>Séparer la boisson (Kombucha) des aromes.</a:t>
            </a:r>
            <a:endParaRPr lang="fr-FR" sz="1200" dirty="0">
              <a:solidFill>
                <a:schemeClr val="tx2">
                  <a:lumMod val="10000"/>
                </a:schemeClr>
              </a:solidFill>
            </a:endParaRPr>
          </a:p>
        </p:txBody>
      </p:sp>
      <p:sp>
        <p:nvSpPr>
          <p:cNvPr id="38" name="Rectangle à coins arrondis 37"/>
          <p:cNvSpPr/>
          <p:nvPr/>
        </p:nvSpPr>
        <p:spPr>
          <a:xfrm rot="16200000">
            <a:off x="1378705" y="3390229"/>
            <a:ext cx="792606" cy="2198748"/>
          </a:xfrm>
          <a:prstGeom prst="wedgeRoundRectCallout">
            <a:avLst/>
          </a:prstGeom>
        </p:spPr>
        <p:style>
          <a:lnRef idx="1">
            <a:schemeClr val="accent2"/>
          </a:lnRef>
          <a:fillRef idx="2">
            <a:schemeClr val="accent2"/>
          </a:fillRef>
          <a:effectRef idx="1">
            <a:schemeClr val="accent2"/>
          </a:effectRef>
          <a:fontRef idx="minor">
            <a:schemeClr val="dk1"/>
          </a:fontRef>
        </p:style>
        <p:txBody>
          <a:bodyPr vert="vert" rtlCol="0" anchor="ctr"/>
          <a:lstStyle/>
          <a:p>
            <a:pPr algn="ctr"/>
            <a:r>
              <a:rPr lang="fr-FR" sz="1200" dirty="0" smtClean="0">
                <a:solidFill>
                  <a:schemeClr val="tx2">
                    <a:lumMod val="10000"/>
                  </a:schemeClr>
                </a:solidFill>
              </a:rPr>
              <a:t>Mettre la boisson dans des contenants en verre dans des condition stérile et stocké à ~4°C</a:t>
            </a:r>
            <a:endParaRPr lang="fr-FR" sz="1200" dirty="0">
              <a:solidFill>
                <a:schemeClr val="tx2">
                  <a:lumMod val="10000"/>
                </a:schemeClr>
              </a:solidFill>
            </a:endParaRPr>
          </a:p>
        </p:txBody>
      </p:sp>
      <p:sp>
        <p:nvSpPr>
          <p:cNvPr id="17" name="Rectangle à coins arrondis 16"/>
          <p:cNvSpPr/>
          <p:nvPr/>
        </p:nvSpPr>
        <p:spPr>
          <a:xfrm rot="16200000">
            <a:off x="1414478" y="271561"/>
            <a:ext cx="748528" cy="2221844"/>
          </a:xfrm>
          <a:prstGeom prst="wedgeRoundRectCallout">
            <a:avLst/>
          </a:prstGeom>
        </p:spPr>
        <p:style>
          <a:lnRef idx="1">
            <a:schemeClr val="accent2"/>
          </a:lnRef>
          <a:fillRef idx="2">
            <a:schemeClr val="accent2"/>
          </a:fillRef>
          <a:effectRef idx="1">
            <a:schemeClr val="accent2"/>
          </a:effectRef>
          <a:fontRef idx="minor">
            <a:schemeClr val="dk1"/>
          </a:fontRef>
        </p:style>
        <p:txBody>
          <a:bodyPr vert="vert" rtlCol="0" anchor="ctr"/>
          <a:lstStyle/>
          <a:p>
            <a:pPr algn="ctr"/>
            <a:r>
              <a:rPr lang="fr-FR" sz="1200" dirty="0" smtClean="0">
                <a:solidFill>
                  <a:schemeClr val="tx2">
                    <a:lumMod val="10000"/>
                  </a:schemeClr>
                </a:solidFill>
              </a:rPr>
              <a:t>Introduire le SCOBY dans le thé préalablement préparé</a:t>
            </a:r>
            <a:endParaRPr lang="fr-FR" sz="1200" dirty="0">
              <a:solidFill>
                <a:schemeClr val="tx2">
                  <a:lumMod val="10000"/>
                </a:schemeClr>
              </a:solidFill>
            </a:endParaRPr>
          </a:p>
        </p:txBody>
      </p:sp>
      <p:sp>
        <p:nvSpPr>
          <p:cNvPr id="39" name="Rectangle à coins arrondis 38"/>
          <p:cNvSpPr/>
          <p:nvPr/>
        </p:nvSpPr>
        <p:spPr>
          <a:xfrm rot="16200000">
            <a:off x="1359955" y="-619282"/>
            <a:ext cx="876299" cy="2244944"/>
          </a:xfrm>
          <a:prstGeom prst="wedgeRoundRectCallout">
            <a:avLst/>
          </a:prstGeom>
        </p:spPr>
        <p:style>
          <a:lnRef idx="1">
            <a:schemeClr val="accent2"/>
          </a:lnRef>
          <a:fillRef idx="2">
            <a:schemeClr val="accent2"/>
          </a:fillRef>
          <a:effectRef idx="1">
            <a:schemeClr val="accent2"/>
          </a:effectRef>
          <a:fontRef idx="minor">
            <a:schemeClr val="dk1"/>
          </a:fontRef>
        </p:style>
        <p:txBody>
          <a:bodyPr vert="vert" rtlCol="0" anchor="ctr"/>
          <a:lstStyle/>
          <a:p>
            <a:pPr algn="ctr"/>
            <a:r>
              <a:rPr lang="fr-FR" sz="1200" dirty="0" smtClean="0">
                <a:solidFill>
                  <a:schemeClr val="tx2">
                    <a:lumMod val="10000"/>
                  </a:schemeClr>
                </a:solidFill>
              </a:rPr>
              <a:t>Préparer notre thé noir sucré puis le laisser refroidir jusqu’à température ambiante</a:t>
            </a:r>
            <a:endParaRPr lang="fr-FR" sz="1200" dirty="0">
              <a:solidFill>
                <a:schemeClr val="tx2">
                  <a:lumMod val="10000"/>
                </a:schemeClr>
              </a:solidFill>
            </a:endParaRPr>
          </a:p>
        </p:txBody>
      </p:sp>
    </p:spTree>
    <p:extLst>
      <p:ext uri="{BB962C8B-B14F-4D97-AF65-F5344CB8AC3E}">
        <p14:creationId xmlns:p14="http://schemas.microsoft.com/office/powerpoint/2010/main" val="308571521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ppt_x"/>
                                          </p:val>
                                        </p:tav>
                                        <p:tav tm="100000">
                                          <p:val>
                                            <p:strVal val="#ppt_x"/>
                                          </p:val>
                                        </p:tav>
                                      </p:tavLst>
                                    </p:anim>
                                    <p:anim calcmode="lin" valueType="num">
                                      <p:cBhvr additive="base">
                                        <p:cTn id="13"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xit" presetSubtype="10" fill="hold" grpId="1" nodeType="clickEffect">
                                  <p:stCondLst>
                                    <p:cond delay="0"/>
                                  </p:stCondLst>
                                  <p:childTnLst>
                                    <p:animEffect transition="out" filter="blinds(horizontal)">
                                      <p:cBhvr>
                                        <p:cTn id="17" dur="500"/>
                                        <p:tgtEl>
                                          <p:spTgt spid="39"/>
                                        </p:tgtEl>
                                      </p:cBhvr>
                                    </p:animEffect>
                                    <p:set>
                                      <p:cBhvr>
                                        <p:cTn id="18" dur="1" fill="hold">
                                          <p:stCondLst>
                                            <p:cond delay="499"/>
                                          </p:stCondLst>
                                        </p:cTn>
                                        <p:tgtEl>
                                          <p:spTgt spid="39"/>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ppt_x"/>
                                          </p:val>
                                        </p:tav>
                                        <p:tav tm="100000">
                                          <p:val>
                                            <p:strVal val="#ppt_x"/>
                                          </p:val>
                                        </p:tav>
                                      </p:tavLst>
                                    </p:anim>
                                    <p:anim calcmode="lin" valueType="num">
                                      <p:cBhvr additive="base">
                                        <p:cTn id="2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 presetClass="exit" presetSubtype="10" fill="hold" grpId="1" nodeType="clickEffect">
                                  <p:stCondLst>
                                    <p:cond delay="0"/>
                                  </p:stCondLst>
                                  <p:childTnLst>
                                    <p:animEffect transition="out" filter="blinds(horizontal)">
                                      <p:cBhvr>
                                        <p:cTn id="28" dur="500"/>
                                        <p:tgtEl>
                                          <p:spTgt spid="17"/>
                                        </p:tgtEl>
                                      </p:cBhvr>
                                    </p:animEffect>
                                    <p:set>
                                      <p:cBhvr>
                                        <p:cTn id="29" dur="1" fill="hold">
                                          <p:stCondLst>
                                            <p:cond delay="499"/>
                                          </p:stCondLst>
                                        </p:cTn>
                                        <p:tgtEl>
                                          <p:spTgt spid="17"/>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additive="base">
                                        <p:cTn id="34" dur="500" fill="hold"/>
                                        <p:tgtEl>
                                          <p:spTgt spid="35"/>
                                        </p:tgtEl>
                                        <p:attrNameLst>
                                          <p:attrName>ppt_x</p:attrName>
                                        </p:attrNameLst>
                                      </p:cBhvr>
                                      <p:tavLst>
                                        <p:tav tm="0">
                                          <p:val>
                                            <p:strVal val="#ppt_x"/>
                                          </p:val>
                                        </p:tav>
                                        <p:tav tm="100000">
                                          <p:val>
                                            <p:strVal val="#ppt_x"/>
                                          </p:val>
                                        </p:tav>
                                      </p:tavLst>
                                    </p:anim>
                                    <p:anim calcmode="lin" valueType="num">
                                      <p:cBhvr additive="base">
                                        <p:cTn id="35"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 presetClass="exit" presetSubtype="10" fill="hold" grpId="1" nodeType="clickEffect">
                                  <p:stCondLst>
                                    <p:cond delay="0"/>
                                  </p:stCondLst>
                                  <p:childTnLst>
                                    <p:animEffect transition="out" filter="blinds(horizontal)">
                                      <p:cBhvr>
                                        <p:cTn id="39" dur="500"/>
                                        <p:tgtEl>
                                          <p:spTgt spid="35"/>
                                        </p:tgtEl>
                                      </p:cBhvr>
                                    </p:animEffect>
                                    <p:set>
                                      <p:cBhvr>
                                        <p:cTn id="40" dur="1" fill="hold">
                                          <p:stCondLst>
                                            <p:cond delay="499"/>
                                          </p:stCondLst>
                                        </p:cTn>
                                        <p:tgtEl>
                                          <p:spTgt spid="35"/>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additive="base">
                                        <p:cTn id="45" dur="500" fill="hold"/>
                                        <p:tgtEl>
                                          <p:spTgt spid="36"/>
                                        </p:tgtEl>
                                        <p:attrNameLst>
                                          <p:attrName>ppt_x</p:attrName>
                                        </p:attrNameLst>
                                      </p:cBhvr>
                                      <p:tavLst>
                                        <p:tav tm="0">
                                          <p:val>
                                            <p:strVal val="#ppt_x"/>
                                          </p:val>
                                        </p:tav>
                                        <p:tav tm="100000">
                                          <p:val>
                                            <p:strVal val="#ppt_x"/>
                                          </p:val>
                                        </p:tav>
                                      </p:tavLst>
                                    </p:anim>
                                    <p:anim calcmode="lin" valueType="num">
                                      <p:cBhvr additive="base">
                                        <p:cTn id="46"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3" presetClass="exit" presetSubtype="10" fill="hold" grpId="1" nodeType="clickEffect">
                                  <p:stCondLst>
                                    <p:cond delay="0"/>
                                  </p:stCondLst>
                                  <p:childTnLst>
                                    <p:animEffect transition="out" filter="blinds(horizontal)">
                                      <p:cBhvr>
                                        <p:cTn id="50" dur="500"/>
                                        <p:tgtEl>
                                          <p:spTgt spid="36"/>
                                        </p:tgtEl>
                                      </p:cBhvr>
                                    </p:animEffect>
                                    <p:set>
                                      <p:cBhvr>
                                        <p:cTn id="51" dur="1" fill="hold">
                                          <p:stCondLst>
                                            <p:cond delay="499"/>
                                          </p:stCondLst>
                                        </p:cTn>
                                        <p:tgtEl>
                                          <p:spTgt spid="36"/>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37"/>
                                        </p:tgtEl>
                                        <p:attrNameLst>
                                          <p:attrName>style.visibility</p:attrName>
                                        </p:attrNameLst>
                                      </p:cBhvr>
                                      <p:to>
                                        <p:strVal val="visible"/>
                                      </p:to>
                                    </p:set>
                                    <p:anim calcmode="lin" valueType="num">
                                      <p:cBhvr additive="base">
                                        <p:cTn id="56" dur="500" fill="hold"/>
                                        <p:tgtEl>
                                          <p:spTgt spid="37"/>
                                        </p:tgtEl>
                                        <p:attrNameLst>
                                          <p:attrName>ppt_x</p:attrName>
                                        </p:attrNameLst>
                                      </p:cBhvr>
                                      <p:tavLst>
                                        <p:tav tm="0">
                                          <p:val>
                                            <p:strVal val="#ppt_x"/>
                                          </p:val>
                                        </p:tav>
                                        <p:tav tm="100000">
                                          <p:val>
                                            <p:strVal val="#ppt_x"/>
                                          </p:val>
                                        </p:tav>
                                      </p:tavLst>
                                    </p:anim>
                                    <p:anim calcmode="lin" valueType="num">
                                      <p:cBhvr additive="base">
                                        <p:cTn id="57"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3" presetClass="exit" presetSubtype="10" fill="hold" grpId="1" nodeType="clickEffect">
                                  <p:stCondLst>
                                    <p:cond delay="0"/>
                                  </p:stCondLst>
                                  <p:childTnLst>
                                    <p:animEffect transition="out" filter="blinds(horizontal)">
                                      <p:cBhvr>
                                        <p:cTn id="61" dur="500"/>
                                        <p:tgtEl>
                                          <p:spTgt spid="37"/>
                                        </p:tgtEl>
                                      </p:cBhvr>
                                    </p:animEffect>
                                    <p:set>
                                      <p:cBhvr>
                                        <p:cTn id="62" dur="1" fill="hold">
                                          <p:stCondLst>
                                            <p:cond delay="499"/>
                                          </p:stCondLst>
                                        </p:cTn>
                                        <p:tgtEl>
                                          <p:spTgt spid="37"/>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8"/>
                                        </p:tgtEl>
                                        <p:attrNameLst>
                                          <p:attrName>style.visibility</p:attrName>
                                        </p:attrNameLst>
                                      </p:cBhvr>
                                      <p:to>
                                        <p:strVal val="visible"/>
                                      </p:to>
                                    </p:set>
                                    <p:anim calcmode="lin" valueType="num">
                                      <p:cBhvr additive="base">
                                        <p:cTn id="67" dur="500" fill="hold"/>
                                        <p:tgtEl>
                                          <p:spTgt spid="38"/>
                                        </p:tgtEl>
                                        <p:attrNameLst>
                                          <p:attrName>ppt_x</p:attrName>
                                        </p:attrNameLst>
                                      </p:cBhvr>
                                      <p:tavLst>
                                        <p:tav tm="0">
                                          <p:val>
                                            <p:strVal val="#ppt_x"/>
                                          </p:val>
                                        </p:tav>
                                        <p:tav tm="100000">
                                          <p:val>
                                            <p:strVal val="#ppt_x"/>
                                          </p:val>
                                        </p:tav>
                                      </p:tavLst>
                                    </p:anim>
                                    <p:anim calcmode="lin" valueType="num">
                                      <p:cBhvr additive="base">
                                        <p:cTn id="68"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3" presetClass="exit" presetSubtype="10" fill="hold" grpId="1" nodeType="clickEffect">
                                  <p:stCondLst>
                                    <p:cond delay="0"/>
                                  </p:stCondLst>
                                  <p:childTnLst>
                                    <p:animEffect transition="out" filter="blinds(horizontal)">
                                      <p:cBhvr>
                                        <p:cTn id="72" dur="500"/>
                                        <p:tgtEl>
                                          <p:spTgt spid="38"/>
                                        </p:tgtEl>
                                      </p:cBhvr>
                                    </p:animEffect>
                                    <p:set>
                                      <p:cBhvr>
                                        <p:cTn id="73" dur="1" fill="hold">
                                          <p:stCondLst>
                                            <p:cond delay="499"/>
                                          </p:stCondLst>
                                        </p:cTn>
                                        <p:tgtEl>
                                          <p:spTgt spid="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5" grpId="1" animBg="1"/>
      <p:bldP spid="36" grpId="0" animBg="1"/>
      <p:bldP spid="36" grpId="1" animBg="1"/>
      <p:bldP spid="37" grpId="0" animBg="1"/>
      <p:bldP spid="37" grpId="1" animBg="1"/>
      <p:bldP spid="38" grpId="0" animBg="1"/>
      <p:bldP spid="38" grpId="1" animBg="1"/>
      <p:bldP spid="17" grpId="0" animBg="1"/>
      <p:bldP spid="17" grpId="1" animBg="1"/>
      <p:bldP spid="39" grpId="0" animBg="1"/>
      <p:bldP spid="39"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7" name="ZoneTexte 6"/>
          <p:cNvSpPr txBox="1"/>
          <p:nvPr/>
        </p:nvSpPr>
        <p:spPr>
          <a:xfrm>
            <a:off x="304800" y="3638550"/>
            <a:ext cx="7315200" cy="1354217"/>
          </a:xfrm>
          <a:prstGeom prst="rect">
            <a:avLst/>
          </a:prstGeom>
          <a:noFill/>
        </p:spPr>
        <p:txBody>
          <a:bodyPr wrap="square" rtlCol="0">
            <a:spAutoFit/>
          </a:bodyPr>
          <a:lstStyle/>
          <a:p>
            <a:pPr algn="ctr"/>
            <a:r>
              <a:rPr lang="fr-FR"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C</a:t>
            </a:r>
            <a:r>
              <a:rPr lang="fr-FR" b="1" baseline="-25000"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12</a:t>
            </a:r>
            <a:r>
              <a:rPr lang="fr-FR"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H</a:t>
            </a:r>
            <a:r>
              <a:rPr lang="fr-FR" b="1" baseline="-25000"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22</a:t>
            </a:r>
            <a:r>
              <a:rPr lang="fr-FR"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O</a:t>
            </a:r>
            <a:r>
              <a:rPr lang="fr-FR" b="1" baseline="-25000"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6</a:t>
            </a:r>
            <a:r>
              <a:rPr lang="fr-FR"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 + H</a:t>
            </a:r>
            <a:r>
              <a:rPr lang="fr-FR" b="1" baseline="-25000"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2</a:t>
            </a:r>
            <a:r>
              <a:rPr lang="fr-FR"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O ⟶ C</a:t>
            </a:r>
            <a:r>
              <a:rPr lang="fr-FR" b="1" baseline="-25000"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6</a:t>
            </a:r>
            <a:r>
              <a:rPr lang="fr-FR"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H</a:t>
            </a:r>
            <a:r>
              <a:rPr lang="fr-FR" b="1" baseline="-25000"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12</a:t>
            </a:r>
            <a:r>
              <a:rPr lang="fr-FR"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O</a:t>
            </a:r>
            <a:r>
              <a:rPr lang="fr-FR" b="1" baseline="-25000"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6</a:t>
            </a:r>
            <a:r>
              <a:rPr lang="fr-FR"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 + C</a:t>
            </a:r>
            <a:r>
              <a:rPr lang="fr-FR" b="1" baseline="-25000"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6</a:t>
            </a:r>
            <a:r>
              <a:rPr lang="fr-FR"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H</a:t>
            </a:r>
            <a:r>
              <a:rPr lang="fr-FR" b="1" baseline="-25000"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12</a:t>
            </a:r>
            <a:r>
              <a:rPr lang="fr-FR"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O</a:t>
            </a:r>
            <a:r>
              <a:rPr lang="fr-FR" b="1" baseline="-25000"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6</a:t>
            </a:r>
            <a:endParaRPr lang="fr-FR"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endParaRPr>
          </a:p>
          <a:p>
            <a:pPr algn="ctr"/>
            <a:r>
              <a:rPr lang="fr-FR" sz="1400"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(Glucose )                           (Glucose)      (Galactose)</a:t>
            </a:r>
          </a:p>
          <a:p>
            <a:pPr algn="ctr"/>
            <a:endParaRPr lang="fr-FR" sz="1400" b="1" dirty="0" smtClean="0">
              <a:solidFill>
                <a:schemeClr val="bg2">
                  <a:lumMod val="10000"/>
                  <a:lumOff val="90000"/>
                </a:schemeClr>
              </a:solidFill>
              <a:latin typeface="Cambria Math"/>
              <a:ea typeface="Cambria Math"/>
            </a:endParaRPr>
          </a:p>
          <a:p>
            <a:pPr algn="ctr"/>
            <a:r>
              <a:rPr lang="fr-FR"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Glucose ⟶ 2pyruvate</a:t>
            </a:r>
          </a:p>
          <a:p>
            <a:pPr algn="ctr"/>
            <a:r>
              <a:rPr lang="fr-FR" b="1" dirty="0" smtClean="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latin typeface="Cambria Math"/>
                <a:ea typeface="Cambria Math"/>
              </a:rPr>
              <a:t>  Acide lactique ⟵2pyruvate</a:t>
            </a:r>
            <a:endParaRPr lang="fr-FR" b="1" dirty="0">
              <a:ln w="9525">
                <a:solidFill>
                  <a:schemeClr val="bg1"/>
                </a:solidFill>
                <a:prstDash val="solid"/>
              </a:ln>
              <a:solidFill>
                <a:schemeClr val="bg2">
                  <a:lumMod val="10000"/>
                  <a:lumOff val="90000"/>
                </a:schemeClr>
              </a:solidFill>
              <a:effectLst>
                <a:outerShdw blurRad="12700" dist="38100" dir="2700000" algn="tl" rotWithShape="0">
                  <a:schemeClr val="bg1">
                    <a:lumMod val="50000"/>
                  </a:schemeClr>
                </a:outerShdw>
              </a:effectLst>
            </a:endParaRPr>
          </a:p>
        </p:txBody>
      </p:sp>
      <p:sp>
        <p:nvSpPr>
          <p:cNvPr id="16" name="Flèche courbée vers le bas 15"/>
          <p:cNvSpPr/>
          <p:nvPr/>
        </p:nvSpPr>
        <p:spPr>
          <a:xfrm rot="2847088">
            <a:off x="4986297" y="4222044"/>
            <a:ext cx="474187" cy="298804"/>
          </a:xfrm>
          <a:prstGeom prst="curvedDownArrow">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fr-FR">
              <a:solidFill>
                <a:schemeClr val="tx1"/>
              </a:solidFill>
            </a:endParaRPr>
          </a:p>
        </p:txBody>
      </p:sp>
      <p:sp>
        <p:nvSpPr>
          <p:cNvPr id="6" name="Titre 1"/>
          <p:cNvSpPr txBox="1">
            <a:spLocks/>
          </p:cNvSpPr>
          <p:nvPr/>
        </p:nvSpPr>
        <p:spPr>
          <a:xfrm>
            <a:off x="-304800" y="29255"/>
            <a:ext cx="6324600" cy="533400"/>
          </a:xfrm>
          <a:prstGeom prst="rect">
            <a:avLst/>
          </a:prstGeom>
        </p:spPr>
        <p:txBody>
          <a:bodyPr vert="horz" lIns="45720" rIns="45720" anchor="t">
            <a:noAutofit/>
          </a:bodyPr>
          <a:lstStyle>
            <a:lvl1pPr algn="r" rtl="0" eaLnBrk="1" latinLnBrk="0" hangingPunct="1">
              <a:spcBef>
                <a:spcPct val="0"/>
              </a:spcBef>
              <a:buNone/>
              <a:defRPr kumimoji="0" lang="en-US" sz="4600" b="1" kern="1200"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mj-lt"/>
                <a:ea typeface="+mj-ea"/>
                <a:cs typeface="+mj-cs"/>
              </a:defRPr>
            </a:lvl1pPr>
          </a:lstStyle>
          <a:p>
            <a:r>
              <a:rPr lang="fr-FR" sz="4100" b="0" cap="none" dirty="0" smtClean="0">
                <a:solidFill>
                  <a:schemeClr val="bg2">
                    <a:lumMod val="25000"/>
                    <a:lumOff val="75000"/>
                  </a:schemeClr>
                </a:solidFill>
                <a:cs typeface="Times New Roman" pitchFamily="18" charset="0"/>
              </a:rPr>
              <a:t>La Fermentation</a:t>
            </a:r>
            <a:endParaRPr lang="fr-FR" sz="4100" b="0" cap="none" dirty="0">
              <a:solidFill>
                <a:schemeClr val="bg2">
                  <a:lumMod val="25000"/>
                  <a:lumOff val="75000"/>
                </a:schemeClr>
              </a:solidFill>
              <a:cs typeface="Times New Roman" pitchFamily="18" charset="0"/>
            </a:endParaRPr>
          </a:p>
        </p:txBody>
      </p:sp>
      <p:sp>
        <p:nvSpPr>
          <p:cNvPr id="8" name="Round Diagonal Corner Rectangle 7"/>
          <p:cNvSpPr/>
          <p:nvPr/>
        </p:nvSpPr>
        <p:spPr>
          <a:xfrm>
            <a:off x="304800" y="1200150"/>
            <a:ext cx="7848600" cy="1940375"/>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t"/>
          <a:lstStyle/>
          <a:p>
            <a:r>
              <a:rPr lang="fr-FR" sz="1400" dirty="0">
                <a:solidFill>
                  <a:schemeClr val="tx2">
                    <a:lumMod val="10000"/>
                  </a:schemeClr>
                </a:solidFill>
                <a:cs typeface="Times New Roman" pitchFamily="18" charset="0"/>
              </a:rPr>
              <a:t>Il y a principalement trois types de fermentations qui se produisent lors de la fabrication du Vita salutis </a:t>
            </a:r>
          </a:p>
          <a:p>
            <a:r>
              <a:rPr lang="fr-FR" sz="1400" b="1" dirty="0" smtClean="0">
                <a:solidFill>
                  <a:schemeClr val="tx2">
                    <a:lumMod val="10000"/>
                  </a:schemeClr>
                </a:solidFill>
                <a:cs typeface="Times New Roman" pitchFamily="18" charset="0"/>
              </a:rPr>
              <a:t>La </a:t>
            </a:r>
            <a:r>
              <a:rPr lang="fr-FR" sz="1400" b="1" dirty="0">
                <a:solidFill>
                  <a:schemeClr val="tx2">
                    <a:lumMod val="10000"/>
                  </a:schemeClr>
                </a:solidFill>
                <a:cs typeface="Times New Roman" pitchFamily="18" charset="0"/>
              </a:rPr>
              <a:t>fermentation lactique:</a:t>
            </a:r>
            <a:r>
              <a:rPr lang="fr-FR" sz="1400" dirty="0">
                <a:solidFill>
                  <a:schemeClr val="tx2">
                    <a:lumMod val="10000"/>
                  </a:schemeClr>
                </a:solidFill>
                <a:cs typeface="Times New Roman" pitchFamily="18" charset="0"/>
              </a:rPr>
              <a:t> un phénomène qui se produit dans toutes les boissons, principalement le dans le cas du kéfir de lait menée par les bactéries lactiques présentes dans le kéfir (ex: </a:t>
            </a:r>
            <a:r>
              <a:rPr lang="fr-FR" sz="1400" i="1" dirty="0">
                <a:solidFill>
                  <a:schemeClr val="tx2">
                    <a:lumMod val="10000"/>
                  </a:schemeClr>
                </a:solidFill>
                <a:cs typeface="Times New Roman" pitchFamily="18" charset="0"/>
              </a:rPr>
              <a:t>Lactobacilles, Lactocoques, Leuconostoques ou Streptocoques)</a:t>
            </a:r>
            <a:r>
              <a:rPr lang="fr-FR" sz="1400" dirty="0">
                <a:solidFill>
                  <a:schemeClr val="tx2">
                    <a:lumMod val="10000"/>
                  </a:schemeClr>
                </a:solidFill>
                <a:cs typeface="Times New Roman" pitchFamily="18" charset="0"/>
              </a:rPr>
              <a:t>, ces bactéries transforment les oses trouvés dans le milieu tel que le lactose, le glucose et le galactose  en acide lactique qui va diminuer le Ph du milieu en le rendant plus acide, cette acidité sert comme un agent de conservation.</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11" name="Round Diagonal Corner Rectangle 10"/>
          <p:cNvSpPr/>
          <p:nvPr/>
        </p:nvSpPr>
        <p:spPr>
          <a:xfrm>
            <a:off x="520337" y="361950"/>
            <a:ext cx="7620000" cy="1825315"/>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t"/>
          <a:lstStyle/>
          <a:p>
            <a:r>
              <a:rPr lang="fr-FR" sz="1600" b="1" dirty="0">
                <a:solidFill>
                  <a:schemeClr val="tx2">
                    <a:lumMod val="10000"/>
                  </a:schemeClr>
                </a:solidFill>
                <a:cs typeface="Times New Roman" pitchFamily="18" charset="0"/>
              </a:rPr>
              <a:t>La fermentation alcoolique</a:t>
            </a:r>
            <a:r>
              <a:rPr lang="fr-FR" sz="1600" b="1" dirty="0" smtClean="0">
                <a:solidFill>
                  <a:schemeClr val="tx2">
                    <a:lumMod val="10000"/>
                  </a:schemeClr>
                </a:solidFill>
                <a:cs typeface="Times New Roman" pitchFamily="18" charset="0"/>
              </a:rPr>
              <a:t>:</a:t>
            </a:r>
          </a:p>
          <a:p>
            <a:endParaRPr lang="fr-FR" sz="1400" dirty="0" smtClean="0">
              <a:solidFill>
                <a:schemeClr val="tx2">
                  <a:lumMod val="10000"/>
                </a:schemeClr>
              </a:solidFill>
              <a:cs typeface="Times New Roman" pitchFamily="18" charset="0"/>
            </a:endParaRPr>
          </a:p>
          <a:p>
            <a:r>
              <a:rPr lang="fr-FR" sz="1400" dirty="0" smtClean="0">
                <a:solidFill>
                  <a:schemeClr val="tx2">
                    <a:lumMod val="10000"/>
                  </a:schemeClr>
                </a:solidFill>
              </a:rPr>
              <a:t>Les </a:t>
            </a:r>
            <a:r>
              <a:rPr lang="fr-FR" sz="1400" dirty="0">
                <a:solidFill>
                  <a:schemeClr val="tx2">
                    <a:lumMod val="10000"/>
                  </a:schemeClr>
                </a:solidFill>
              </a:rPr>
              <a:t>levures présentes dans le milieu  ( Ex</a:t>
            </a:r>
            <a:r>
              <a:rPr lang="fr-FR" sz="1400" i="1" dirty="0">
                <a:solidFill>
                  <a:schemeClr val="tx2">
                    <a:lumMod val="10000"/>
                  </a:schemeClr>
                </a:solidFill>
              </a:rPr>
              <a:t>: saccharomyces cerevisiae</a:t>
            </a:r>
            <a:r>
              <a:rPr lang="fr-FR" sz="1400" dirty="0">
                <a:solidFill>
                  <a:schemeClr val="tx2">
                    <a:lumMod val="10000"/>
                  </a:schemeClr>
                </a:solidFill>
              </a:rPr>
              <a:t>) consomment le sucre notamment le glucose et le fructose en produisant l’éthanol et le dioxyde de carbone, ce qui entraîne l’apparition de quelques traces d’alcool dans le produit final ( environ 0.1%) , ce qui lui rend consommable dans les pays musulmans (</a:t>
            </a:r>
            <a:r>
              <a:rPr lang="ar-DZ" sz="1400" dirty="0">
                <a:solidFill>
                  <a:schemeClr val="tx2">
                    <a:lumMod val="10000"/>
                  </a:schemeClr>
                </a:solidFill>
              </a:rPr>
              <a:t>حلال</a:t>
            </a:r>
            <a:r>
              <a:rPr lang="fr-FR" sz="1400" dirty="0">
                <a:solidFill>
                  <a:schemeClr val="tx2">
                    <a:lumMod val="10000"/>
                  </a:schemeClr>
                </a:solidFill>
              </a:rPr>
              <a:t>).</a:t>
            </a:r>
          </a:p>
        </p:txBody>
      </p:sp>
      <p:sp>
        <p:nvSpPr>
          <p:cNvPr id="12" name="Round Diagonal Corner Rectangle 11"/>
          <p:cNvSpPr/>
          <p:nvPr/>
        </p:nvSpPr>
        <p:spPr>
          <a:xfrm>
            <a:off x="505097" y="2479157"/>
            <a:ext cx="7709263" cy="1616593"/>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t"/>
          <a:lstStyle/>
          <a:p>
            <a:r>
              <a:rPr lang="fr-FR" sz="1400" b="1" dirty="0">
                <a:solidFill>
                  <a:schemeClr val="tx2">
                    <a:lumMod val="10000"/>
                  </a:schemeClr>
                </a:solidFill>
                <a:cs typeface="Times New Roman" pitchFamily="18" charset="0"/>
              </a:rPr>
              <a:t>La fermentation acétique</a:t>
            </a:r>
            <a:endParaRPr lang="fr-FR" sz="1400" dirty="0">
              <a:solidFill>
                <a:schemeClr val="tx2">
                  <a:lumMod val="10000"/>
                </a:schemeClr>
              </a:solidFill>
              <a:cs typeface="Times New Roman" pitchFamily="18" charset="0"/>
            </a:endParaRPr>
          </a:p>
          <a:p>
            <a:endParaRPr lang="fr-FR" sz="1400" dirty="0" smtClean="0">
              <a:solidFill>
                <a:schemeClr val="tx2">
                  <a:lumMod val="10000"/>
                </a:schemeClr>
              </a:solidFill>
            </a:endParaRPr>
          </a:p>
          <a:p>
            <a:r>
              <a:rPr lang="fr-FR" sz="1400" dirty="0" smtClean="0">
                <a:solidFill>
                  <a:schemeClr val="tx2">
                    <a:lumMod val="10000"/>
                  </a:schemeClr>
                </a:solidFill>
              </a:rPr>
              <a:t>Les </a:t>
            </a:r>
            <a:r>
              <a:rPr lang="fr-FR" sz="1400" dirty="0">
                <a:solidFill>
                  <a:schemeClr val="tx2">
                    <a:lumMod val="10000"/>
                  </a:schemeClr>
                </a:solidFill>
              </a:rPr>
              <a:t>bactéries acétiques utilisent l'éthanol produit par les levures et les bactéries lactiques hétérofermentaires, pour la biosynthèse de l'acide acétique. Cette fermentation est responsable de la saveur vinaigré du produit final</a:t>
            </a:r>
            <a:endParaRPr lang="fr-FR" sz="1400" dirty="0">
              <a:solidFill>
                <a:schemeClr val="tx2">
                  <a:lumMod val="10000"/>
                </a:schemeClr>
              </a:solidFill>
              <a:latin typeface="Times New Roman" pitchFamily="18" charset="0"/>
              <a:cs typeface="Times New Roman" pitchFamily="18" charset="0"/>
            </a:endParaRPr>
          </a:p>
        </p:txBody>
      </p:sp>
      <p:sp>
        <p:nvSpPr>
          <p:cNvPr id="10" name="ZoneTexte 9"/>
          <p:cNvSpPr txBox="1"/>
          <p:nvPr/>
        </p:nvSpPr>
        <p:spPr>
          <a:xfrm>
            <a:off x="2895600" y="3409950"/>
            <a:ext cx="7315200" cy="800219"/>
          </a:xfrm>
          <a:prstGeom prst="rect">
            <a:avLst/>
          </a:prstGeom>
          <a:noFill/>
        </p:spPr>
        <p:txBody>
          <a:bodyPr wrap="square" rtlCol="0">
            <a:spAutoFit/>
          </a:bodyPr>
          <a:lstStyle/>
          <a:p>
            <a:pPr algn="ctr"/>
            <a:r>
              <a:rPr lang="fr-FR" b="1" dirty="0" smtClean="0">
                <a:ln w="9525">
                  <a:solidFill>
                    <a:schemeClr val="bg1"/>
                  </a:solidFill>
                  <a:prstDash val="solid"/>
                </a:ln>
                <a:solidFill>
                  <a:schemeClr val="tx2">
                    <a:lumMod val="10000"/>
                  </a:schemeClr>
                </a:solidFill>
                <a:effectLst>
                  <a:outerShdw blurRad="12700" dist="38100" dir="2700000" algn="tl" rotWithShape="0">
                    <a:schemeClr val="bg1">
                      <a:lumMod val="50000"/>
                    </a:schemeClr>
                  </a:outerShdw>
                </a:effectLst>
                <a:latin typeface="Cambria Math"/>
                <a:ea typeface="Cambria Math"/>
              </a:rPr>
              <a:t>C</a:t>
            </a:r>
            <a:r>
              <a:rPr lang="fr-FR" b="1" baseline="-25000" dirty="0" smtClean="0">
                <a:ln w="9525">
                  <a:solidFill>
                    <a:schemeClr val="bg1"/>
                  </a:solidFill>
                  <a:prstDash val="solid"/>
                </a:ln>
                <a:solidFill>
                  <a:schemeClr val="tx2">
                    <a:lumMod val="10000"/>
                  </a:schemeClr>
                </a:solidFill>
                <a:effectLst>
                  <a:outerShdw blurRad="12700" dist="38100" dir="2700000" algn="tl" rotWithShape="0">
                    <a:schemeClr val="bg1">
                      <a:lumMod val="50000"/>
                    </a:schemeClr>
                  </a:outerShdw>
                </a:effectLst>
                <a:latin typeface="Cambria Math"/>
                <a:ea typeface="Cambria Math"/>
              </a:rPr>
              <a:t>2</a:t>
            </a:r>
            <a:r>
              <a:rPr lang="fr-FR" b="1" dirty="0" smtClean="0">
                <a:ln w="9525">
                  <a:solidFill>
                    <a:schemeClr val="bg1"/>
                  </a:solidFill>
                  <a:prstDash val="solid"/>
                </a:ln>
                <a:solidFill>
                  <a:schemeClr val="tx2">
                    <a:lumMod val="10000"/>
                  </a:schemeClr>
                </a:solidFill>
                <a:effectLst>
                  <a:outerShdw blurRad="12700" dist="38100" dir="2700000" algn="tl" rotWithShape="0">
                    <a:schemeClr val="bg1">
                      <a:lumMod val="50000"/>
                    </a:schemeClr>
                  </a:outerShdw>
                </a:effectLst>
                <a:latin typeface="Cambria Math"/>
                <a:ea typeface="Cambria Math"/>
              </a:rPr>
              <a:t>H</a:t>
            </a:r>
            <a:r>
              <a:rPr lang="fr-FR" b="1" baseline="-25000" dirty="0" smtClean="0">
                <a:ln w="9525">
                  <a:solidFill>
                    <a:schemeClr val="bg1"/>
                  </a:solidFill>
                  <a:prstDash val="solid"/>
                </a:ln>
                <a:solidFill>
                  <a:schemeClr val="tx2">
                    <a:lumMod val="10000"/>
                  </a:schemeClr>
                </a:solidFill>
                <a:effectLst>
                  <a:outerShdw blurRad="12700" dist="38100" dir="2700000" algn="tl" rotWithShape="0">
                    <a:schemeClr val="bg1">
                      <a:lumMod val="50000"/>
                    </a:schemeClr>
                  </a:outerShdw>
                </a:effectLst>
                <a:latin typeface="Cambria Math"/>
                <a:ea typeface="Cambria Math"/>
              </a:rPr>
              <a:t>5</a:t>
            </a:r>
            <a:r>
              <a:rPr lang="fr-FR" b="1" dirty="0" smtClean="0">
                <a:ln w="9525">
                  <a:solidFill>
                    <a:schemeClr val="bg1"/>
                  </a:solidFill>
                  <a:prstDash val="solid"/>
                </a:ln>
                <a:solidFill>
                  <a:schemeClr val="tx2">
                    <a:lumMod val="10000"/>
                  </a:schemeClr>
                </a:solidFill>
                <a:effectLst>
                  <a:outerShdw blurRad="12700" dist="38100" dir="2700000" algn="tl" rotWithShape="0">
                    <a:schemeClr val="bg1">
                      <a:lumMod val="50000"/>
                    </a:schemeClr>
                  </a:outerShdw>
                </a:effectLst>
                <a:latin typeface="Cambria Math"/>
                <a:ea typeface="Cambria Math"/>
              </a:rPr>
              <a:t>OH+ O</a:t>
            </a:r>
            <a:r>
              <a:rPr lang="fr-FR" b="1" baseline="-25000" dirty="0" smtClean="0">
                <a:ln w="9525">
                  <a:solidFill>
                    <a:schemeClr val="bg1"/>
                  </a:solidFill>
                  <a:prstDash val="solid"/>
                </a:ln>
                <a:solidFill>
                  <a:schemeClr val="tx2">
                    <a:lumMod val="10000"/>
                  </a:schemeClr>
                </a:solidFill>
                <a:effectLst>
                  <a:outerShdw blurRad="12700" dist="38100" dir="2700000" algn="tl" rotWithShape="0">
                    <a:schemeClr val="bg1">
                      <a:lumMod val="50000"/>
                    </a:schemeClr>
                  </a:outerShdw>
                </a:effectLst>
                <a:latin typeface="Cambria Math"/>
                <a:ea typeface="Cambria Math"/>
              </a:rPr>
              <a:t>2</a:t>
            </a:r>
            <a:r>
              <a:rPr lang="fr-FR" b="1" dirty="0" smtClean="0">
                <a:ln w="9525">
                  <a:solidFill>
                    <a:schemeClr val="bg1"/>
                  </a:solidFill>
                  <a:prstDash val="solid"/>
                </a:ln>
                <a:solidFill>
                  <a:schemeClr val="tx2">
                    <a:lumMod val="10000"/>
                  </a:schemeClr>
                </a:solidFill>
                <a:effectLst>
                  <a:outerShdw blurRad="12700" dist="38100" dir="2700000" algn="tl" rotWithShape="0">
                    <a:schemeClr val="bg1">
                      <a:lumMod val="50000"/>
                    </a:schemeClr>
                  </a:outerShdw>
                </a:effectLst>
                <a:latin typeface="Cambria Math"/>
                <a:ea typeface="Cambria Math"/>
              </a:rPr>
              <a:t> ⟶ CH</a:t>
            </a:r>
            <a:r>
              <a:rPr lang="fr-FR" b="1" baseline="-25000" dirty="0" smtClean="0">
                <a:ln w="9525">
                  <a:solidFill>
                    <a:schemeClr val="bg1"/>
                  </a:solidFill>
                  <a:prstDash val="solid"/>
                </a:ln>
                <a:solidFill>
                  <a:schemeClr val="tx2">
                    <a:lumMod val="10000"/>
                  </a:schemeClr>
                </a:solidFill>
                <a:effectLst>
                  <a:outerShdw blurRad="12700" dist="38100" dir="2700000" algn="tl" rotWithShape="0">
                    <a:schemeClr val="bg1">
                      <a:lumMod val="50000"/>
                    </a:schemeClr>
                  </a:outerShdw>
                </a:effectLst>
                <a:latin typeface="Cambria Math"/>
                <a:ea typeface="Cambria Math"/>
              </a:rPr>
              <a:t>3</a:t>
            </a:r>
            <a:r>
              <a:rPr lang="fr-FR" b="1" dirty="0" smtClean="0">
                <a:ln w="9525">
                  <a:solidFill>
                    <a:schemeClr val="bg1"/>
                  </a:solidFill>
                  <a:prstDash val="solid"/>
                </a:ln>
                <a:solidFill>
                  <a:schemeClr val="tx2">
                    <a:lumMod val="10000"/>
                  </a:schemeClr>
                </a:solidFill>
                <a:effectLst>
                  <a:outerShdw blurRad="12700" dist="38100" dir="2700000" algn="tl" rotWithShape="0">
                    <a:schemeClr val="bg1">
                      <a:lumMod val="50000"/>
                    </a:schemeClr>
                  </a:outerShdw>
                </a:effectLst>
                <a:latin typeface="Cambria Math"/>
                <a:ea typeface="Cambria Math"/>
              </a:rPr>
              <a:t>COOH + H</a:t>
            </a:r>
            <a:r>
              <a:rPr lang="fr-FR" b="1" baseline="-25000" dirty="0" smtClean="0">
                <a:ln w="9525">
                  <a:solidFill>
                    <a:schemeClr val="bg1"/>
                  </a:solidFill>
                  <a:prstDash val="solid"/>
                </a:ln>
                <a:solidFill>
                  <a:schemeClr val="tx2">
                    <a:lumMod val="10000"/>
                  </a:schemeClr>
                </a:solidFill>
                <a:effectLst>
                  <a:outerShdw blurRad="12700" dist="38100" dir="2700000" algn="tl" rotWithShape="0">
                    <a:schemeClr val="bg1">
                      <a:lumMod val="50000"/>
                    </a:schemeClr>
                  </a:outerShdw>
                </a:effectLst>
                <a:latin typeface="Cambria Math"/>
                <a:ea typeface="Cambria Math"/>
              </a:rPr>
              <a:t>2</a:t>
            </a:r>
            <a:r>
              <a:rPr lang="fr-FR" b="1" dirty="0" smtClean="0">
                <a:ln w="9525">
                  <a:solidFill>
                    <a:schemeClr val="bg1"/>
                  </a:solidFill>
                  <a:prstDash val="solid"/>
                </a:ln>
                <a:solidFill>
                  <a:schemeClr val="tx2">
                    <a:lumMod val="10000"/>
                  </a:schemeClr>
                </a:solidFill>
                <a:effectLst>
                  <a:outerShdw blurRad="12700" dist="38100" dir="2700000" algn="tl" rotWithShape="0">
                    <a:schemeClr val="bg1">
                      <a:lumMod val="50000"/>
                    </a:schemeClr>
                  </a:outerShdw>
                </a:effectLst>
                <a:latin typeface="Cambria Math"/>
                <a:ea typeface="Cambria Math"/>
              </a:rPr>
              <a:t>O</a:t>
            </a:r>
          </a:p>
          <a:p>
            <a:r>
              <a:rPr lang="fr-FR" sz="1400" b="1" dirty="0" smtClean="0">
                <a:ln w="9525">
                  <a:solidFill>
                    <a:schemeClr val="bg1"/>
                  </a:solidFill>
                  <a:prstDash val="solid"/>
                </a:ln>
                <a:solidFill>
                  <a:schemeClr val="tx2">
                    <a:lumMod val="10000"/>
                  </a:schemeClr>
                </a:solidFill>
                <a:effectLst>
                  <a:outerShdw blurRad="12700" dist="38100" dir="2700000" algn="tl" rotWithShape="0">
                    <a:schemeClr val="bg1">
                      <a:lumMod val="50000"/>
                    </a:schemeClr>
                  </a:outerShdw>
                </a:effectLst>
                <a:latin typeface="Cambria Math"/>
                <a:ea typeface="Cambria Math"/>
              </a:rPr>
              <a:t>                                                   (Ethanol )                  (Acide acétique)                </a:t>
            </a:r>
          </a:p>
          <a:p>
            <a:pPr algn="ctr"/>
            <a:endParaRPr lang="fr-FR" sz="1400" dirty="0" smtClean="0">
              <a:latin typeface="Cambria Math"/>
              <a:ea typeface="Cambria Math"/>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3000" b="-83000"/>
          </a:stretch>
        </a:blipFill>
        <a:effectLst/>
      </p:bgPr>
    </p:bg>
    <p:spTree>
      <p:nvGrpSpPr>
        <p:cNvPr id="1" name=""/>
        <p:cNvGrpSpPr/>
        <p:nvPr/>
      </p:nvGrpSpPr>
      <p:grpSpPr>
        <a:xfrm>
          <a:off x="0" y="0"/>
          <a:ext cx="0" cy="0"/>
          <a:chOff x="0" y="0"/>
          <a:chExt cx="0" cy="0"/>
        </a:xfrm>
      </p:grpSpPr>
      <p:sp>
        <p:nvSpPr>
          <p:cNvPr id="2" name="Oval 1"/>
          <p:cNvSpPr/>
          <p:nvPr/>
        </p:nvSpPr>
        <p:spPr>
          <a:xfrm>
            <a:off x="3075095" y="1404579"/>
            <a:ext cx="2743200" cy="2073837"/>
          </a:xfrm>
          <a:prstGeom prst="ellipse">
            <a:avLst/>
          </a:prstGeom>
          <a:gradFill>
            <a:gsLst>
              <a:gs pos="0">
                <a:srgbClr val="FFC000"/>
              </a:gs>
              <a:gs pos="68000">
                <a:schemeClr val="accent1">
                  <a:tint val="77000"/>
                </a:schemeClr>
              </a:gs>
              <a:gs pos="81000">
                <a:schemeClr val="accent1">
                  <a:tint val="79000"/>
                </a:schemeClr>
              </a:gs>
              <a:gs pos="86000">
                <a:schemeClr val="accent1">
                  <a:tint val="73000"/>
                </a:schemeClr>
              </a:gs>
              <a:gs pos="100000">
                <a:schemeClr val="accent1">
                  <a:tint val="35000"/>
                </a:schemeClr>
              </a:gs>
            </a:gsLst>
            <a:lin ang="5400000" scaled="1"/>
          </a:gradFill>
          <a:effectLst>
            <a:glow rad="228600">
              <a:schemeClr val="accent2">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20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Les propriétés des Boissons probiotiques</a:t>
            </a:r>
            <a:endParaRPr lang="fr-FR" sz="2000" b="1"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1" name="Line Callout 1 (No Border) 30"/>
          <p:cNvSpPr/>
          <p:nvPr/>
        </p:nvSpPr>
        <p:spPr>
          <a:xfrm>
            <a:off x="6553200" y="1213416"/>
            <a:ext cx="1655099" cy="1503222"/>
          </a:xfrm>
          <a:prstGeom prst="callout1">
            <a:avLst>
              <a:gd name="adj1" fmla="val 17591"/>
              <a:gd name="adj2" fmla="val 86"/>
              <a:gd name="adj3" fmla="val 51729"/>
              <a:gd name="adj4" fmla="val -51598"/>
            </a:avLst>
          </a:prstGeom>
        </p:spPr>
        <p:style>
          <a:lnRef idx="1">
            <a:schemeClr val="accent1"/>
          </a:lnRef>
          <a:fillRef idx="2">
            <a:schemeClr val="accent1"/>
          </a:fillRef>
          <a:effectRef idx="1">
            <a:schemeClr val="accent1"/>
          </a:effectRef>
          <a:fontRef idx="minor">
            <a:schemeClr val="dk1"/>
          </a:fontRef>
        </p:style>
        <p:txBody>
          <a:bodyPr rtlCol="0" anchor="ctr"/>
          <a:lstStyle/>
          <a:p>
            <a:r>
              <a:rPr lang="fr-FR" sz="1200" dirty="0">
                <a:solidFill>
                  <a:schemeClr val="tx2">
                    <a:lumMod val="10000"/>
                  </a:schemeClr>
                </a:solidFill>
              </a:rPr>
              <a:t>Aident à soulager les problèmes intestinaux, favoriser leurs mouvements, réduit la flatulence et rend le système digestif plus sein</a:t>
            </a:r>
          </a:p>
        </p:txBody>
      </p:sp>
      <p:sp>
        <p:nvSpPr>
          <p:cNvPr id="32" name="Line Callout 1 (No Border) 31"/>
          <p:cNvSpPr/>
          <p:nvPr/>
        </p:nvSpPr>
        <p:spPr>
          <a:xfrm>
            <a:off x="1219200" y="1885950"/>
            <a:ext cx="1378851" cy="778260"/>
          </a:xfrm>
          <a:prstGeom prst="callout1">
            <a:avLst>
              <a:gd name="adj1" fmla="val 55676"/>
              <a:gd name="adj2" fmla="val 135036"/>
              <a:gd name="adj3" fmla="val 60361"/>
              <a:gd name="adj4" fmla="val 99878"/>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r-FR" sz="1200" dirty="0">
                <a:solidFill>
                  <a:schemeClr val="tx2">
                    <a:lumMod val="10000"/>
                  </a:schemeClr>
                </a:solidFill>
              </a:rPr>
              <a:t>Renforcent le système immunitaire</a:t>
            </a:r>
          </a:p>
        </p:txBody>
      </p:sp>
      <p:sp>
        <p:nvSpPr>
          <p:cNvPr id="33" name="Line Callout 1 (No Border) 32"/>
          <p:cNvSpPr/>
          <p:nvPr/>
        </p:nvSpPr>
        <p:spPr>
          <a:xfrm>
            <a:off x="4870596" y="154199"/>
            <a:ext cx="1601901" cy="917123"/>
          </a:xfrm>
          <a:prstGeom prst="callout1">
            <a:avLst>
              <a:gd name="adj1" fmla="val 55783"/>
              <a:gd name="adj2" fmla="val -1690"/>
              <a:gd name="adj3" fmla="val 135779"/>
              <a:gd name="adj4" fmla="val -29614"/>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r-FR" sz="1200" dirty="0" smtClean="0">
                <a:solidFill>
                  <a:schemeClr val="tx2">
                    <a:lumMod val="10000"/>
                  </a:schemeClr>
                </a:solidFill>
              </a:rPr>
              <a:t>Une bonne source de vitamines, Riches en vitamines B1, B6 et B12</a:t>
            </a:r>
            <a:endParaRPr lang="fr-FR" sz="1200" dirty="0">
              <a:solidFill>
                <a:schemeClr val="tx2">
                  <a:lumMod val="10000"/>
                </a:schemeClr>
              </a:solidFill>
            </a:endParaRPr>
          </a:p>
        </p:txBody>
      </p:sp>
      <p:sp>
        <p:nvSpPr>
          <p:cNvPr id="34" name="Line Callout 1 (No Border) 33"/>
          <p:cNvSpPr/>
          <p:nvPr/>
        </p:nvSpPr>
        <p:spPr>
          <a:xfrm flipH="1">
            <a:off x="1370088" y="555020"/>
            <a:ext cx="1775548" cy="849559"/>
          </a:xfrm>
          <a:prstGeom prst="callout1">
            <a:avLst>
              <a:gd name="adj1" fmla="val 34337"/>
              <a:gd name="adj2" fmla="val -2900"/>
              <a:gd name="adj3" fmla="val 107097"/>
              <a:gd name="adj4" fmla="val -40824"/>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r-FR" sz="1200" dirty="0" smtClean="0">
                <a:solidFill>
                  <a:schemeClr val="tx2">
                    <a:lumMod val="10000"/>
                  </a:schemeClr>
                </a:solidFill>
              </a:rPr>
              <a:t>Plus </a:t>
            </a:r>
            <a:r>
              <a:rPr lang="fr-FR" sz="1200" dirty="0">
                <a:solidFill>
                  <a:schemeClr val="tx2">
                    <a:lumMod val="10000"/>
                  </a:schemeClr>
                </a:solidFill>
              </a:rPr>
              <a:t>facile à digérer que le lait (Kéfir de lait)</a:t>
            </a:r>
          </a:p>
        </p:txBody>
      </p:sp>
      <p:sp>
        <p:nvSpPr>
          <p:cNvPr id="39" name="Line Callout 1 (No Border) 38"/>
          <p:cNvSpPr/>
          <p:nvPr/>
        </p:nvSpPr>
        <p:spPr>
          <a:xfrm>
            <a:off x="6396913" y="2900017"/>
            <a:ext cx="1283747" cy="762103"/>
          </a:xfrm>
          <a:prstGeom prst="callout1">
            <a:avLst>
              <a:gd name="adj1" fmla="val 24463"/>
              <a:gd name="adj2" fmla="val 486"/>
              <a:gd name="adj3" fmla="val -13922"/>
              <a:gd name="adj4" fmla="val -51842"/>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r-FR" dirty="0"/>
              <a:t> </a:t>
            </a:r>
            <a:r>
              <a:rPr lang="fr-FR" sz="1200" dirty="0" smtClean="0">
                <a:solidFill>
                  <a:schemeClr val="tx2">
                    <a:lumMod val="10000"/>
                  </a:schemeClr>
                </a:solidFill>
              </a:rPr>
              <a:t>Possèdent </a:t>
            </a:r>
            <a:r>
              <a:rPr lang="fr-FR" sz="1200" dirty="0">
                <a:solidFill>
                  <a:schemeClr val="tx2">
                    <a:lumMod val="10000"/>
                  </a:schemeClr>
                </a:solidFill>
              </a:rPr>
              <a:t>des propriétés anti-inflammatoires</a:t>
            </a:r>
          </a:p>
        </p:txBody>
      </p:sp>
      <p:sp>
        <p:nvSpPr>
          <p:cNvPr id="40" name="Line Callout 1 (No Border) 39"/>
          <p:cNvSpPr/>
          <p:nvPr/>
        </p:nvSpPr>
        <p:spPr>
          <a:xfrm flipH="1">
            <a:off x="1291065" y="3214295"/>
            <a:ext cx="1495684" cy="778260"/>
          </a:xfrm>
          <a:prstGeom prst="callout1">
            <a:avLst>
              <a:gd name="adj1" fmla="val 35535"/>
              <a:gd name="adj2" fmla="val -2511"/>
              <a:gd name="adj3" fmla="val -11254"/>
              <a:gd name="adj4" fmla="val -40178"/>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r-FR" sz="1200" dirty="0">
                <a:solidFill>
                  <a:schemeClr val="tx2">
                    <a:lumMod val="10000"/>
                  </a:schemeClr>
                </a:solidFill>
              </a:rPr>
              <a:t>Meilleure assimilation du calcium par rapport au lait (Kéfir de lait)</a:t>
            </a:r>
          </a:p>
        </p:txBody>
      </p:sp>
      <p:sp>
        <p:nvSpPr>
          <p:cNvPr id="41" name="Line Callout 1 (No Border) 40"/>
          <p:cNvSpPr/>
          <p:nvPr/>
        </p:nvSpPr>
        <p:spPr>
          <a:xfrm>
            <a:off x="4983613" y="3845499"/>
            <a:ext cx="1488884" cy="1181489"/>
          </a:xfrm>
          <a:prstGeom prst="callout1">
            <a:avLst>
              <a:gd name="adj1" fmla="val -4075"/>
              <a:gd name="adj2" fmla="val 25559"/>
              <a:gd name="adj3" fmla="val -55912"/>
              <a:gd name="adj4" fmla="val 420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fr-FR" sz="1200" dirty="0" smtClean="0">
              <a:solidFill>
                <a:schemeClr val="tx2">
                  <a:lumMod val="10000"/>
                </a:schemeClr>
              </a:solidFill>
            </a:endParaRPr>
          </a:p>
          <a:p>
            <a:pPr algn="ctr"/>
            <a:r>
              <a:rPr lang="fr-FR" sz="1200" dirty="0" smtClean="0">
                <a:solidFill>
                  <a:schemeClr val="tx2">
                    <a:lumMod val="10000"/>
                  </a:schemeClr>
                </a:solidFill>
              </a:rPr>
              <a:t>Elles peuvent </a:t>
            </a:r>
            <a:r>
              <a:rPr lang="fr-FR" sz="1200" dirty="0">
                <a:solidFill>
                  <a:schemeClr val="tx2">
                    <a:lumMod val="10000"/>
                  </a:schemeClr>
                </a:solidFill>
              </a:rPr>
              <a:t>causé des troubles digestives lors de la première consommation </a:t>
            </a:r>
          </a:p>
          <a:p>
            <a:pPr algn="ctr"/>
            <a:endParaRPr lang="fr-FR" sz="1200" dirty="0">
              <a:solidFill>
                <a:schemeClr val="tx2">
                  <a:lumMod val="10000"/>
                </a:schemeClr>
              </a:solidFill>
            </a:endParaRPr>
          </a:p>
        </p:txBody>
      </p:sp>
      <p:sp>
        <p:nvSpPr>
          <p:cNvPr id="42" name="Line Callout 1 (No Border) 41"/>
          <p:cNvSpPr/>
          <p:nvPr/>
        </p:nvSpPr>
        <p:spPr>
          <a:xfrm>
            <a:off x="3243307" y="3845499"/>
            <a:ext cx="1283747" cy="762103"/>
          </a:xfrm>
          <a:prstGeom prst="callout1">
            <a:avLst>
              <a:gd name="adj1" fmla="val -70382"/>
              <a:gd name="adj2" fmla="val 63574"/>
              <a:gd name="adj3" fmla="val -7066"/>
              <a:gd name="adj4" fmla="val 46522"/>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r-FR" sz="1200" dirty="0">
                <a:solidFill>
                  <a:schemeClr val="tx2">
                    <a:lumMod val="10000"/>
                  </a:schemeClr>
                </a:solidFill>
              </a:rPr>
              <a:t>Une courte DLC (10jrs)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1000" fill="hold"/>
                                        <p:tgtEl>
                                          <p:spTgt spid="34"/>
                                        </p:tgtEl>
                                        <p:attrNameLst>
                                          <p:attrName>ppt_w</p:attrName>
                                        </p:attrNameLst>
                                      </p:cBhvr>
                                      <p:tavLst>
                                        <p:tav tm="0">
                                          <p:val>
                                            <p:fltVal val="0"/>
                                          </p:val>
                                        </p:tav>
                                        <p:tav tm="100000">
                                          <p:val>
                                            <p:strVal val="#ppt_w"/>
                                          </p:val>
                                        </p:tav>
                                      </p:tavLst>
                                    </p:anim>
                                    <p:anim calcmode="lin" valueType="num">
                                      <p:cBhvr>
                                        <p:cTn id="8" dur="1000" fill="hold"/>
                                        <p:tgtEl>
                                          <p:spTgt spid="34"/>
                                        </p:tgtEl>
                                        <p:attrNameLst>
                                          <p:attrName>ppt_h</p:attrName>
                                        </p:attrNameLst>
                                      </p:cBhvr>
                                      <p:tavLst>
                                        <p:tav tm="0">
                                          <p:val>
                                            <p:fltVal val="0"/>
                                          </p:val>
                                        </p:tav>
                                        <p:tav tm="100000">
                                          <p:val>
                                            <p:strVal val="#ppt_h"/>
                                          </p:val>
                                        </p:tav>
                                      </p:tavLst>
                                    </p:anim>
                                    <p:anim calcmode="lin" valueType="num">
                                      <p:cBhvr>
                                        <p:cTn id="9" dur="1000" fill="hold"/>
                                        <p:tgtEl>
                                          <p:spTgt spid="34"/>
                                        </p:tgtEl>
                                        <p:attrNameLst>
                                          <p:attrName>style.rotation</p:attrName>
                                        </p:attrNameLst>
                                      </p:cBhvr>
                                      <p:tavLst>
                                        <p:tav tm="0">
                                          <p:val>
                                            <p:fltVal val="90"/>
                                          </p:val>
                                        </p:tav>
                                        <p:tav tm="100000">
                                          <p:val>
                                            <p:fltVal val="0"/>
                                          </p:val>
                                        </p:tav>
                                      </p:tavLst>
                                    </p:anim>
                                    <p:animEffect transition="in" filter="fade">
                                      <p:cBhvr>
                                        <p:cTn id="10" dur="1000"/>
                                        <p:tgtEl>
                                          <p:spTgt spid="3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p:cTn id="15" dur="1000" fill="hold"/>
                                        <p:tgtEl>
                                          <p:spTgt spid="33"/>
                                        </p:tgtEl>
                                        <p:attrNameLst>
                                          <p:attrName>ppt_w</p:attrName>
                                        </p:attrNameLst>
                                      </p:cBhvr>
                                      <p:tavLst>
                                        <p:tav tm="0">
                                          <p:val>
                                            <p:fltVal val="0"/>
                                          </p:val>
                                        </p:tav>
                                        <p:tav tm="100000">
                                          <p:val>
                                            <p:strVal val="#ppt_w"/>
                                          </p:val>
                                        </p:tav>
                                      </p:tavLst>
                                    </p:anim>
                                    <p:anim calcmode="lin" valueType="num">
                                      <p:cBhvr>
                                        <p:cTn id="16" dur="1000" fill="hold"/>
                                        <p:tgtEl>
                                          <p:spTgt spid="33"/>
                                        </p:tgtEl>
                                        <p:attrNameLst>
                                          <p:attrName>ppt_h</p:attrName>
                                        </p:attrNameLst>
                                      </p:cBhvr>
                                      <p:tavLst>
                                        <p:tav tm="0">
                                          <p:val>
                                            <p:fltVal val="0"/>
                                          </p:val>
                                        </p:tav>
                                        <p:tav tm="100000">
                                          <p:val>
                                            <p:strVal val="#ppt_h"/>
                                          </p:val>
                                        </p:tav>
                                      </p:tavLst>
                                    </p:anim>
                                    <p:anim calcmode="lin" valueType="num">
                                      <p:cBhvr>
                                        <p:cTn id="17" dur="1000" fill="hold"/>
                                        <p:tgtEl>
                                          <p:spTgt spid="33"/>
                                        </p:tgtEl>
                                        <p:attrNameLst>
                                          <p:attrName>style.rotation</p:attrName>
                                        </p:attrNameLst>
                                      </p:cBhvr>
                                      <p:tavLst>
                                        <p:tav tm="0">
                                          <p:val>
                                            <p:fltVal val="90"/>
                                          </p:val>
                                        </p:tav>
                                        <p:tav tm="100000">
                                          <p:val>
                                            <p:fltVal val="0"/>
                                          </p:val>
                                        </p:tav>
                                      </p:tavLst>
                                    </p:anim>
                                    <p:animEffect transition="in" filter="fade">
                                      <p:cBhvr>
                                        <p:cTn id="18" dur="1000"/>
                                        <p:tgtEl>
                                          <p:spTgt spid="33"/>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p:cTn id="23" dur="1000" fill="hold"/>
                                        <p:tgtEl>
                                          <p:spTgt spid="31"/>
                                        </p:tgtEl>
                                        <p:attrNameLst>
                                          <p:attrName>ppt_w</p:attrName>
                                        </p:attrNameLst>
                                      </p:cBhvr>
                                      <p:tavLst>
                                        <p:tav tm="0">
                                          <p:val>
                                            <p:fltVal val="0"/>
                                          </p:val>
                                        </p:tav>
                                        <p:tav tm="100000">
                                          <p:val>
                                            <p:strVal val="#ppt_w"/>
                                          </p:val>
                                        </p:tav>
                                      </p:tavLst>
                                    </p:anim>
                                    <p:anim calcmode="lin" valueType="num">
                                      <p:cBhvr>
                                        <p:cTn id="24" dur="1000" fill="hold"/>
                                        <p:tgtEl>
                                          <p:spTgt spid="31"/>
                                        </p:tgtEl>
                                        <p:attrNameLst>
                                          <p:attrName>ppt_h</p:attrName>
                                        </p:attrNameLst>
                                      </p:cBhvr>
                                      <p:tavLst>
                                        <p:tav tm="0">
                                          <p:val>
                                            <p:fltVal val="0"/>
                                          </p:val>
                                        </p:tav>
                                        <p:tav tm="100000">
                                          <p:val>
                                            <p:strVal val="#ppt_h"/>
                                          </p:val>
                                        </p:tav>
                                      </p:tavLst>
                                    </p:anim>
                                    <p:anim calcmode="lin" valueType="num">
                                      <p:cBhvr>
                                        <p:cTn id="25" dur="1000" fill="hold"/>
                                        <p:tgtEl>
                                          <p:spTgt spid="31"/>
                                        </p:tgtEl>
                                        <p:attrNameLst>
                                          <p:attrName>style.rotation</p:attrName>
                                        </p:attrNameLst>
                                      </p:cBhvr>
                                      <p:tavLst>
                                        <p:tav tm="0">
                                          <p:val>
                                            <p:fltVal val="90"/>
                                          </p:val>
                                        </p:tav>
                                        <p:tav tm="100000">
                                          <p:val>
                                            <p:fltVal val="0"/>
                                          </p:val>
                                        </p:tav>
                                      </p:tavLst>
                                    </p:anim>
                                    <p:animEffect transition="in" filter="fade">
                                      <p:cBhvr>
                                        <p:cTn id="26" dur="1000"/>
                                        <p:tgtEl>
                                          <p:spTgt spid="31"/>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p:cTn id="31" dur="1000" fill="hold"/>
                                        <p:tgtEl>
                                          <p:spTgt spid="32"/>
                                        </p:tgtEl>
                                        <p:attrNameLst>
                                          <p:attrName>ppt_w</p:attrName>
                                        </p:attrNameLst>
                                      </p:cBhvr>
                                      <p:tavLst>
                                        <p:tav tm="0">
                                          <p:val>
                                            <p:fltVal val="0"/>
                                          </p:val>
                                        </p:tav>
                                        <p:tav tm="100000">
                                          <p:val>
                                            <p:strVal val="#ppt_w"/>
                                          </p:val>
                                        </p:tav>
                                      </p:tavLst>
                                    </p:anim>
                                    <p:anim calcmode="lin" valueType="num">
                                      <p:cBhvr>
                                        <p:cTn id="32" dur="1000" fill="hold"/>
                                        <p:tgtEl>
                                          <p:spTgt spid="32"/>
                                        </p:tgtEl>
                                        <p:attrNameLst>
                                          <p:attrName>ppt_h</p:attrName>
                                        </p:attrNameLst>
                                      </p:cBhvr>
                                      <p:tavLst>
                                        <p:tav tm="0">
                                          <p:val>
                                            <p:fltVal val="0"/>
                                          </p:val>
                                        </p:tav>
                                        <p:tav tm="100000">
                                          <p:val>
                                            <p:strVal val="#ppt_h"/>
                                          </p:val>
                                        </p:tav>
                                      </p:tavLst>
                                    </p:anim>
                                    <p:anim calcmode="lin" valueType="num">
                                      <p:cBhvr>
                                        <p:cTn id="33" dur="1000" fill="hold"/>
                                        <p:tgtEl>
                                          <p:spTgt spid="32"/>
                                        </p:tgtEl>
                                        <p:attrNameLst>
                                          <p:attrName>style.rotation</p:attrName>
                                        </p:attrNameLst>
                                      </p:cBhvr>
                                      <p:tavLst>
                                        <p:tav tm="0">
                                          <p:val>
                                            <p:fltVal val="90"/>
                                          </p:val>
                                        </p:tav>
                                        <p:tav tm="100000">
                                          <p:val>
                                            <p:fltVal val="0"/>
                                          </p:val>
                                        </p:tav>
                                      </p:tavLst>
                                    </p:anim>
                                    <p:animEffect transition="in" filter="fade">
                                      <p:cBhvr>
                                        <p:cTn id="34" dur="1000"/>
                                        <p:tgtEl>
                                          <p:spTgt spid="32"/>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p:cTn id="39" dur="1000" fill="hold"/>
                                        <p:tgtEl>
                                          <p:spTgt spid="40"/>
                                        </p:tgtEl>
                                        <p:attrNameLst>
                                          <p:attrName>ppt_w</p:attrName>
                                        </p:attrNameLst>
                                      </p:cBhvr>
                                      <p:tavLst>
                                        <p:tav tm="0">
                                          <p:val>
                                            <p:fltVal val="0"/>
                                          </p:val>
                                        </p:tav>
                                        <p:tav tm="100000">
                                          <p:val>
                                            <p:strVal val="#ppt_w"/>
                                          </p:val>
                                        </p:tav>
                                      </p:tavLst>
                                    </p:anim>
                                    <p:anim calcmode="lin" valueType="num">
                                      <p:cBhvr>
                                        <p:cTn id="40" dur="1000" fill="hold"/>
                                        <p:tgtEl>
                                          <p:spTgt spid="40"/>
                                        </p:tgtEl>
                                        <p:attrNameLst>
                                          <p:attrName>ppt_h</p:attrName>
                                        </p:attrNameLst>
                                      </p:cBhvr>
                                      <p:tavLst>
                                        <p:tav tm="0">
                                          <p:val>
                                            <p:fltVal val="0"/>
                                          </p:val>
                                        </p:tav>
                                        <p:tav tm="100000">
                                          <p:val>
                                            <p:strVal val="#ppt_h"/>
                                          </p:val>
                                        </p:tav>
                                      </p:tavLst>
                                    </p:anim>
                                    <p:anim calcmode="lin" valueType="num">
                                      <p:cBhvr>
                                        <p:cTn id="41" dur="1000" fill="hold"/>
                                        <p:tgtEl>
                                          <p:spTgt spid="40"/>
                                        </p:tgtEl>
                                        <p:attrNameLst>
                                          <p:attrName>style.rotation</p:attrName>
                                        </p:attrNameLst>
                                      </p:cBhvr>
                                      <p:tavLst>
                                        <p:tav tm="0">
                                          <p:val>
                                            <p:fltVal val="90"/>
                                          </p:val>
                                        </p:tav>
                                        <p:tav tm="100000">
                                          <p:val>
                                            <p:fltVal val="0"/>
                                          </p:val>
                                        </p:tav>
                                      </p:tavLst>
                                    </p:anim>
                                    <p:animEffect transition="in" filter="fade">
                                      <p:cBhvr>
                                        <p:cTn id="42" dur="1000"/>
                                        <p:tgtEl>
                                          <p:spTgt spid="40"/>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p:cTn id="47" dur="1000" fill="hold"/>
                                        <p:tgtEl>
                                          <p:spTgt spid="42"/>
                                        </p:tgtEl>
                                        <p:attrNameLst>
                                          <p:attrName>ppt_w</p:attrName>
                                        </p:attrNameLst>
                                      </p:cBhvr>
                                      <p:tavLst>
                                        <p:tav tm="0">
                                          <p:val>
                                            <p:fltVal val="0"/>
                                          </p:val>
                                        </p:tav>
                                        <p:tav tm="100000">
                                          <p:val>
                                            <p:strVal val="#ppt_w"/>
                                          </p:val>
                                        </p:tav>
                                      </p:tavLst>
                                    </p:anim>
                                    <p:anim calcmode="lin" valueType="num">
                                      <p:cBhvr>
                                        <p:cTn id="48" dur="1000" fill="hold"/>
                                        <p:tgtEl>
                                          <p:spTgt spid="42"/>
                                        </p:tgtEl>
                                        <p:attrNameLst>
                                          <p:attrName>ppt_h</p:attrName>
                                        </p:attrNameLst>
                                      </p:cBhvr>
                                      <p:tavLst>
                                        <p:tav tm="0">
                                          <p:val>
                                            <p:fltVal val="0"/>
                                          </p:val>
                                        </p:tav>
                                        <p:tav tm="100000">
                                          <p:val>
                                            <p:strVal val="#ppt_h"/>
                                          </p:val>
                                        </p:tav>
                                      </p:tavLst>
                                    </p:anim>
                                    <p:anim calcmode="lin" valueType="num">
                                      <p:cBhvr>
                                        <p:cTn id="49" dur="1000" fill="hold"/>
                                        <p:tgtEl>
                                          <p:spTgt spid="42"/>
                                        </p:tgtEl>
                                        <p:attrNameLst>
                                          <p:attrName>style.rotation</p:attrName>
                                        </p:attrNameLst>
                                      </p:cBhvr>
                                      <p:tavLst>
                                        <p:tav tm="0">
                                          <p:val>
                                            <p:fltVal val="90"/>
                                          </p:val>
                                        </p:tav>
                                        <p:tav tm="100000">
                                          <p:val>
                                            <p:fltVal val="0"/>
                                          </p:val>
                                        </p:tav>
                                      </p:tavLst>
                                    </p:anim>
                                    <p:animEffect transition="in" filter="fade">
                                      <p:cBhvr>
                                        <p:cTn id="50" dur="1000"/>
                                        <p:tgtEl>
                                          <p:spTgt spid="42"/>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p:cTn id="55" dur="1000" fill="hold"/>
                                        <p:tgtEl>
                                          <p:spTgt spid="41"/>
                                        </p:tgtEl>
                                        <p:attrNameLst>
                                          <p:attrName>ppt_w</p:attrName>
                                        </p:attrNameLst>
                                      </p:cBhvr>
                                      <p:tavLst>
                                        <p:tav tm="0">
                                          <p:val>
                                            <p:fltVal val="0"/>
                                          </p:val>
                                        </p:tav>
                                        <p:tav tm="100000">
                                          <p:val>
                                            <p:strVal val="#ppt_w"/>
                                          </p:val>
                                        </p:tav>
                                      </p:tavLst>
                                    </p:anim>
                                    <p:anim calcmode="lin" valueType="num">
                                      <p:cBhvr>
                                        <p:cTn id="56" dur="1000" fill="hold"/>
                                        <p:tgtEl>
                                          <p:spTgt spid="41"/>
                                        </p:tgtEl>
                                        <p:attrNameLst>
                                          <p:attrName>ppt_h</p:attrName>
                                        </p:attrNameLst>
                                      </p:cBhvr>
                                      <p:tavLst>
                                        <p:tav tm="0">
                                          <p:val>
                                            <p:fltVal val="0"/>
                                          </p:val>
                                        </p:tav>
                                        <p:tav tm="100000">
                                          <p:val>
                                            <p:strVal val="#ppt_h"/>
                                          </p:val>
                                        </p:tav>
                                      </p:tavLst>
                                    </p:anim>
                                    <p:anim calcmode="lin" valueType="num">
                                      <p:cBhvr>
                                        <p:cTn id="57" dur="1000" fill="hold"/>
                                        <p:tgtEl>
                                          <p:spTgt spid="41"/>
                                        </p:tgtEl>
                                        <p:attrNameLst>
                                          <p:attrName>style.rotation</p:attrName>
                                        </p:attrNameLst>
                                      </p:cBhvr>
                                      <p:tavLst>
                                        <p:tav tm="0">
                                          <p:val>
                                            <p:fltVal val="90"/>
                                          </p:val>
                                        </p:tav>
                                        <p:tav tm="100000">
                                          <p:val>
                                            <p:fltVal val="0"/>
                                          </p:val>
                                        </p:tav>
                                      </p:tavLst>
                                    </p:anim>
                                    <p:animEffect transition="in" filter="fade">
                                      <p:cBhvr>
                                        <p:cTn id="58" dur="1000"/>
                                        <p:tgtEl>
                                          <p:spTgt spid="41"/>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9"/>
                                        </p:tgtEl>
                                        <p:attrNameLst>
                                          <p:attrName>style.visibility</p:attrName>
                                        </p:attrNameLst>
                                      </p:cBhvr>
                                      <p:to>
                                        <p:strVal val="visible"/>
                                      </p:to>
                                    </p:set>
                                    <p:anim calcmode="lin" valueType="num">
                                      <p:cBhvr>
                                        <p:cTn id="63" dur="1000" fill="hold"/>
                                        <p:tgtEl>
                                          <p:spTgt spid="39"/>
                                        </p:tgtEl>
                                        <p:attrNameLst>
                                          <p:attrName>ppt_w</p:attrName>
                                        </p:attrNameLst>
                                      </p:cBhvr>
                                      <p:tavLst>
                                        <p:tav tm="0">
                                          <p:val>
                                            <p:fltVal val="0"/>
                                          </p:val>
                                        </p:tav>
                                        <p:tav tm="100000">
                                          <p:val>
                                            <p:strVal val="#ppt_w"/>
                                          </p:val>
                                        </p:tav>
                                      </p:tavLst>
                                    </p:anim>
                                    <p:anim calcmode="lin" valueType="num">
                                      <p:cBhvr>
                                        <p:cTn id="64" dur="1000" fill="hold"/>
                                        <p:tgtEl>
                                          <p:spTgt spid="39"/>
                                        </p:tgtEl>
                                        <p:attrNameLst>
                                          <p:attrName>ppt_h</p:attrName>
                                        </p:attrNameLst>
                                      </p:cBhvr>
                                      <p:tavLst>
                                        <p:tav tm="0">
                                          <p:val>
                                            <p:fltVal val="0"/>
                                          </p:val>
                                        </p:tav>
                                        <p:tav tm="100000">
                                          <p:val>
                                            <p:strVal val="#ppt_h"/>
                                          </p:val>
                                        </p:tav>
                                      </p:tavLst>
                                    </p:anim>
                                    <p:anim calcmode="lin" valueType="num">
                                      <p:cBhvr>
                                        <p:cTn id="65" dur="1000" fill="hold"/>
                                        <p:tgtEl>
                                          <p:spTgt spid="39"/>
                                        </p:tgtEl>
                                        <p:attrNameLst>
                                          <p:attrName>style.rotation</p:attrName>
                                        </p:attrNameLst>
                                      </p:cBhvr>
                                      <p:tavLst>
                                        <p:tav tm="0">
                                          <p:val>
                                            <p:fltVal val="90"/>
                                          </p:val>
                                        </p:tav>
                                        <p:tav tm="100000">
                                          <p:val>
                                            <p:fltVal val="0"/>
                                          </p:val>
                                        </p:tav>
                                      </p:tavLst>
                                    </p:anim>
                                    <p:animEffect transition="in" filter="fade">
                                      <p:cBhvr>
                                        <p:cTn id="66"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9" grpId="0" animBg="1"/>
      <p:bldP spid="40" grpId="0" animBg="1"/>
      <p:bldP spid="41" grpId="0" animBg="1"/>
      <p:bldP spid="4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7" name="Round Diagonal Corner Rectangle 6"/>
          <p:cNvSpPr/>
          <p:nvPr/>
        </p:nvSpPr>
        <p:spPr>
          <a:xfrm>
            <a:off x="5029200" y="1200150"/>
            <a:ext cx="3962400" cy="2760508"/>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t"/>
          <a:lstStyle/>
          <a:p>
            <a:r>
              <a:rPr lang="fr-FR" sz="1600" b="1" dirty="0" smtClean="0">
                <a:solidFill>
                  <a:schemeClr val="tx2">
                    <a:lumMod val="10000"/>
                  </a:schemeClr>
                </a:solidFill>
                <a:cs typeface="Times New Roman" pitchFamily="18" charset="0"/>
              </a:rPr>
              <a:t>La Conservation</a:t>
            </a:r>
            <a:r>
              <a:rPr lang="fr-FR" sz="1600" b="1" dirty="0" smtClean="0">
                <a:solidFill>
                  <a:schemeClr val="tx2">
                    <a:lumMod val="10000"/>
                  </a:schemeClr>
                </a:solidFill>
                <a:latin typeface="Franklin Gothic Demi" pitchFamily="34" charset="0"/>
                <a:cs typeface="Times New Roman" pitchFamily="18" charset="0"/>
              </a:rPr>
              <a:t>:  </a:t>
            </a:r>
          </a:p>
          <a:p>
            <a:endParaRPr lang="fr-FR" sz="1400" dirty="0">
              <a:solidFill>
                <a:schemeClr val="tx2">
                  <a:lumMod val="10000"/>
                </a:schemeClr>
              </a:solidFill>
            </a:endParaRPr>
          </a:p>
          <a:p>
            <a:r>
              <a:rPr lang="fr-FR" sz="1400" dirty="0">
                <a:solidFill>
                  <a:schemeClr val="tx2">
                    <a:lumMod val="10000"/>
                  </a:schemeClr>
                </a:solidFill>
              </a:rPr>
              <a:t>Dû à la nature acide de nos produits, il y’a un faible risque de contamination, cependant on ne peut pas les faire subir à des traitement thermique qui provoquent  </a:t>
            </a:r>
          </a:p>
          <a:p>
            <a:r>
              <a:rPr lang="fr-FR" sz="1400" dirty="0">
                <a:solidFill>
                  <a:schemeClr val="tx2">
                    <a:lumMod val="10000"/>
                  </a:schemeClr>
                </a:solidFill>
              </a:rPr>
              <a:t>l’élimination des micro-organismes bénéfiques, qui constitue l’intérêt principale de la consommation </a:t>
            </a:r>
            <a:r>
              <a:rPr lang="fr-FR" sz="1400" dirty="0" smtClean="0">
                <a:solidFill>
                  <a:schemeClr val="tx2">
                    <a:lumMod val="10000"/>
                  </a:schemeClr>
                </a:solidFill>
              </a:rPr>
              <a:t>des probiotiques</a:t>
            </a:r>
            <a:endParaRPr lang="fr-FR" sz="1400" dirty="0">
              <a:solidFill>
                <a:schemeClr val="tx2">
                  <a:lumMod val="10000"/>
                </a:schemeClr>
              </a:solidFill>
            </a:endParaRPr>
          </a:p>
        </p:txBody>
      </p:sp>
      <p:sp>
        <p:nvSpPr>
          <p:cNvPr id="8" name="Round Diagonal Corner Rectangle 7"/>
          <p:cNvSpPr/>
          <p:nvPr/>
        </p:nvSpPr>
        <p:spPr>
          <a:xfrm>
            <a:off x="152400" y="1085850"/>
            <a:ext cx="4630783" cy="3692215"/>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t"/>
          <a:lstStyle/>
          <a:p>
            <a:r>
              <a:rPr lang="fr-FR" sz="1600" b="1" dirty="0">
                <a:solidFill>
                  <a:schemeClr val="tx2">
                    <a:lumMod val="10000"/>
                  </a:schemeClr>
                </a:solidFill>
              </a:rPr>
              <a:t>Quel emballage convient pour pro</a:t>
            </a:r>
            <a:r>
              <a:rPr lang="fr-FR" sz="1600" b="1" baseline="30000" dirty="0">
                <a:solidFill>
                  <a:schemeClr val="tx2">
                    <a:lumMod val="10000"/>
                  </a:schemeClr>
                </a:solidFill>
              </a:rPr>
              <a:t>+ </a:t>
            </a:r>
            <a:r>
              <a:rPr lang="fr-FR" sz="1600" b="1" dirty="0">
                <a:solidFill>
                  <a:schemeClr val="tx2">
                    <a:lumMod val="10000"/>
                  </a:schemeClr>
                </a:solidFill>
              </a:rPr>
              <a:t>?</a:t>
            </a:r>
          </a:p>
          <a:p>
            <a:endParaRPr lang="fr-FR" sz="1400" b="1" u="sng" dirty="0">
              <a:solidFill>
                <a:schemeClr val="tx2">
                  <a:lumMod val="10000"/>
                </a:schemeClr>
              </a:solidFill>
            </a:endParaRPr>
          </a:p>
          <a:p>
            <a:r>
              <a:rPr lang="fr-FR" sz="1400" dirty="0">
                <a:solidFill>
                  <a:schemeClr val="tx2">
                    <a:lumMod val="10000"/>
                  </a:schemeClr>
                </a:solidFill>
              </a:rPr>
              <a:t>On a choisies </a:t>
            </a:r>
            <a:r>
              <a:rPr lang="fr-FR" sz="1400" dirty="0" smtClean="0">
                <a:solidFill>
                  <a:schemeClr val="tx2">
                    <a:lumMod val="10000"/>
                  </a:schemeClr>
                </a:solidFill>
              </a:rPr>
              <a:t>l’emballage </a:t>
            </a:r>
            <a:r>
              <a:rPr lang="fr-FR" sz="1400" dirty="0">
                <a:solidFill>
                  <a:schemeClr val="tx2">
                    <a:lumMod val="10000"/>
                  </a:schemeClr>
                </a:solidFill>
              </a:rPr>
              <a:t>en verre pour différentes raisons, de un le verre ne réagit pas à l’acidité du ferment, de plus il ne contient pas des produits chimique tels que le BPA, donc plus sain aux consommateurs et « Eco-</a:t>
            </a:r>
            <a:r>
              <a:rPr lang="fr-FR" sz="1400" dirty="0" err="1">
                <a:solidFill>
                  <a:schemeClr val="tx2">
                    <a:lumMod val="10000"/>
                  </a:schemeClr>
                </a:solidFill>
              </a:rPr>
              <a:t>friendly</a:t>
            </a:r>
            <a:r>
              <a:rPr lang="fr-FR" sz="1400" dirty="0">
                <a:solidFill>
                  <a:schemeClr val="tx2">
                    <a:lumMod val="10000"/>
                  </a:schemeClr>
                </a:solidFill>
              </a:rPr>
              <a:t> »</a:t>
            </a:r>
          </a:p>
          <a:p>
            <a:endParaRPr lang="fr-FR" sz="1400" dirty="0" smtClean="0">
              <a:solidFill>
                <a:schemeClr val="bg2"/>
              </a:solidFill>
            </a:endParaRPr>
          </a:p>
          <a:p>
            <a:r>
              <a:rPr lang="fr-FR" sz="1400" dirty="0" smtClean="0">
                <a:solidFill>
                  <a:schemeClr val="bg2"/>
                </a:solidFill>
              </a:rPr>
              <a:t>Pourquoi </a:t>
            </a:r>
            <a:r>
              <a:rPr lang="fr-FR" sz="1400" dirty="0">
                <a:solidFill>
                  <a:schemeClr val="bg2"/>
                </a:solidFill>
              </a:rPr>
              <a:t>pas d’autres </a:t>
            </a:r>
            <a:r>
              <a:rPr lang="fr-FR" sz="1400" dirty="0" smtClean="0">
                <a:solidFill>
                  <a:schemeClr val="bg2"/>
                </a:solidFill>
              </a:rPr>
              <a:t>emballage?</a:t>
            </a:r>
            <a:endParaRPr lang="fr-FR" sz="1400" dirty="0">
              <a:solidFill>
                <a:schemeClr val="bg2"/>
              </a:solidFill>
            </a:endParaRPr>
          </a:p>
          <a:p>
            <a:pPr marL="285750" indent="-285750">
              <a:buFont typeface="Arial" panose="020B0604020202020204" pitchFamily="34" charset="0"/>
              <a:buChar char="•"/>
            </a:pPr>
            <a:r>
              <a:rPr lang="fr-FR" sz="1400" b="1" dirty="0">
                <a:solidFill>
                  <a:schemeClr val="tx2">
                    <a:lumMod val="10000"/>
                  </a:schemeClr>
                </a:solidFill>
              </a:rPr>
              <a:t>Plastique: </a:t>
            </a:r>
            <a:r>
              <a:rPr lang="fr-FR" sz="1400" dirty="0">
                <a:solidFill>
                  <a:schemeClr val="tx2">
                    <a:lumMod val="10000"/>
                  </a:schemeClr>
                </a:solidFill>
              </a:rPr>
              <a:t>surtout pour des raisons environnementale de plus les emballages plastiques contient souvent des composés chimiques indésirables néfastes.</a:t>
            </a:r>
          </a:p>
          <a:p>
            <a:pPr marL="285750" indent="-285750">
              <a:buFont typeface="Arial" panose="020B0604020202020204" pitchFamily="34" charset="0"/>
              <a:buChar char="•"/>
            </a:pPr>
            <a:r>
              <a:rPr lang="fr-FR" sz="1400" dirty="0">
                <a:solidFill>
                  <a:schemeClr val="tx2">
                    <a:lumMod val="10000"/>
                  </a:schemeClr>
                </a:solidFill>
                <a:sym typeface="Symbol"/>
              </a:rPr>
              <a:t>L</a:t>
            </a:r>
            <a:r>
              <a:rPr lang="fr-FR" sz="1400" dirty="0" smtClean="0">
                <a:solidFill>
                  <a:schemeClr val="tx2">
                    <a:lumMod val="10000"/>
                  </a:schemeClr>
                </a:solidFill>
                <a:sym typeface="Symbol"/>
              </a:rPr>
              <a:t>’utilisation  </a:t>
            </a:r>
            <a:r>
              <a:rPr lang="fr-FR" sz="1400" dirty="0">
                <a:solidFill>
                  <a:schemeClr val="tx2">
                    <a:lumMod val="10000"/>
                  </a:schemeClr>
                </a:solidFill>
                <a:sym typeface="Symbol"/>
              </a:rPr>
              <a:t>des emballages en métal est déconseillée sauf les aciers </a:t>
            </a:r>
            <a:r>
              <a:rPr lang="fr-FR" sz="1400" dirty="0" smtClean="0">
                <a:solidFill>
                  <a:schemeClr val="tx2">
                    <a:lumMod val="10000"/>
                  </a:schemeClr>
                </a:solidFill>
                <a:sym typeface="Symbol"/>
              </a:rPr>
              <a:t>inox</a:t>
            </a:r>
            <a:endParaRPr lang="fr-FR" sz="1400" dirty="0"/>
          </a:p>
          <a:p>
            <a:endParaRPr lang="fr-FR" sz="1400" dirty="0">
              <a:solidFill>
                <a:schemeClr val="tx2">
                  <a:lumMod val="10000"/>
                </a:schemeClr>
              </a:solidFill>
            </a:endParaRPr>
          </a:p>
        </p:txBody>
      </p:sp>
      <p:sp>
        <p:nvSpPr>
          <p:cNvPr id="9" name="Titre 1"/>
          <p:cNvSpPr txBox="1">
            <a:spLocks/>
          </p:cNvSpPr>
          <p:nvPr/>
        </p:nvSpPr>
        <p:spPr>
          <a:xfrm>
            <a:off x="228600" y="133350"/>
            <a:ext cx="6324600" cy="533400"/>
          </a:xfrm>
          <a:prstGeom prst="rect">
            <a:avLst/>
          </a:prstGeom>
        </p:spPr>
        <p:txBody>
          <a:bodyPr vert="horz" lIns="45720" rIns="45720" anchor="t">
            <a:noAutofit/>
          </a:bodyPr>
          <a:lstStyle>
            <a:lvl1pPr algn="r" rtl="0" eaLnBrk="1" latinLnBrk="0" hangingPunct="1">
              <a:spcBef>
                <a:spcPct val="0"/>
              </a:spcBef>
              <a:buNone/>
              <a:defRPr kumimoji="0" lang="en-US" sz="4600" b="1" kern="1200"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latin typeface="+mj-lt"/>
                <a:ea typeface="+mj-ea"/>
                <a:cs typeface="+mj-cs"/>
              </a:defRPr>
            </a:lvl1pPr>
          </a:lstStyle>
          <a:p>
            <a:r>
              <a:rPr lang="fr-FR" sz="4100" cap="none" dirty="0" smtClean="0">
                <a:solidFill>
                  <a:schemeClr val="bg2">
                    <a:lumMod val="25000"/>
                    <a:lumOff val="75000"/>
                  </a:schemeClr>
                </a:solidFill>
                <a:cs typeface="Times New Roman" pitchFamily="18" charset="0"/>
              </a:rPr>
              <a:t>Le Conditionnement</a:t>
            </a:r>
            <a:endParaRPr lang="fr-FR" sz="4100" cap="none" dirty="0">
              <a:solidFill>
                <a:schemeClr val="bg2">
                  <a:lumMod val="25000"/>
                  <a:lumOff val="75000"/>
                </a:schemeClr>
              </a:solidFill>
              <a:cs typeface="Times New Roman" pitchFamily="18"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7" name="Round Diagonal Corner Rectangle 6"/>
          <p:cNvSpPr/>
          <p:nvPr/>
        </p:nvSpPr>
        <p:spPr>
          <a:xfrm>
            <a:off x="304800" y="1581150"/>
            <a:ext cx="4800600" cy="3124200"/>
          </a:xfrm>
          <a:prstGeom prst="round2DiagRect">
            <a:avLst/>
          </a:prstGeom>
          <a:gradFill>
            <a:gsLst>
              <a:gs pos="0">
                <a:schemeClr val="accent6">
                  <a:tint val="1000"/>
                  <a:alpha val="44000"/>
                </a:schemeClr>
              </a:gs>
              <a:gs pos="68000">
                <a:schemeClr val="accent6">
                  <a:tint val="77000"/>
                </a:schemeClr>
              </a:gs>
              <a:gs pos="81000">
                <a:schemeClr val="accent6">
                  <a:tint val="79000"/>
                </a:schemeClr>
              </a:gs>
              <a:gs pos="86000">
                <a:schemeClr val="accent6">
                  <a:tint val="73000"/>
                </a:schemeClr>
              </a:gs>
              <a:gs pos="100000">
                <a:schemeClr val="accent6">
                  <a:tint val="35000"/>
                </a:schemeClr>
              </a:gs>
            </a:gsLst>
          </a:gradFill>
        </p:spPr>
        <p:style>
          <a:lnRef idx="1">
            <a:schemeClr val="accent6"/>
          </a:lnRef>
          <a:fillRef idx="2">
            <a:schemeClr val="accent6"/>
          </a:fillRef>
          <a:effectRef idx="1">
            <a:schemeClr val="accent6"/>
          </a:effectRef>
          <a:fontRef idx="minor">
            <a:schemeClr val="dk1"/>
          </a:fontRef>
        </p:style>
        <p:txBody>
          <a:bodyPr rtlCol="0" anchor="ctr"/>
          <a:lstStyle/>
          <a:p>
            <a:r>
              <a:rPr lang="fr-FR" sz="1350">
                <a:solidFill>
                  <a:schemeClr val="tx2">
                    <a:lumMod val="10000"/>
                  </a:schemeClr>
                </a:solidFill>
              </a:rPr>
              <a:t>Vita salutis vise l’optimisation de la production industrielle en étudiant les différents groupes microbiens qui existent dans les boissons probiotiques (le kéfir et la kombucha) pour une meilleure maîtrise de la flore de levain et met en évidence leurs intérêts et propriétés nutritionnelles et éventuellement médicales qui ont augmenté leur popularité et cela a résulté de la complexité de la microflore utilisée.</a:t>
            </a:r>
          </a:p>
          <a:p>
            <a:r>
              <a:rPr lang="fr-FR" sz="1350">
                <a:solidFill>
                  <a:schemeClr val="tx2">
                    <a:lumMod val="10000"/>
                  </a:schemeClr>
                </a:solidFill>
              </a:rPr>
              <a:t>Cette création à pour but d’améliorer la qualité des produits alimentaires dans le marché algérien qui est connu pour ses boissons malsaines en mettant en valeur la consommation des boissons probiotiques qui sont a la fois délicieuses et bénéfiques pour notre santé.</a:t>
            </a:r>
            <a:endParaRPr lang="fr-FR" sz="1350" dirty="0">
              <a:solidFill>
                <a:schemeClr val="tx2">
                  <a:lumMod val="10000"/>
                </a:schemeClr>
              </a:solidFill>
            </a:endParaRPr>
          </a:p>
        </p:txBody>
      </p:sp>
      <p:sp>
        <p:nvSpPr>
          <p:cNvPr id="2" name="TextBox 1"/>
          <p:cNvSpPr txBox="1"/>
          <p:nvPr/>
        </p:nvSpPr>
        <p:spPr>
          <a:xfrm>
            <a:off x="1257300" y="285750"/>
            <a:ext cx="2895600" cy="72327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fr-FR" sz="4100" dirty="0" smtClean="0">
                <a:solidFill>
                  <a:schemeClr val="tx2">
                    <a:lumMod val="10000"/>
                  </a:schemeClr>
                </a:solidFill>
              </a:rPr>
              <a:t>Conclusion</a:t>
            </a:r>
            <a:r>
              <a:rPr lang="fr-FR" dirty="0" smtClean="0"/>
              <a:t> </a:t>
            </a:r>
            <a:endParaRPr lang="fr-FR" dirty="0"/>
          </a:p>
        </p:txBody>
      </p:sp>
    </p:spTree>
    <p:extLst>
      <p:ext uri="{BB962C8B-B14F-4D97-AF65-F5344CB8AC3E}">
        <p14:creationId xmlns:p14="http://schemas.microsoft.com/office/powerpoint/2010/main" val="315404944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4000" b="-84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76875" y="150614"/>
            <a:ext cx="7467600" cy="3242072"/>
          </a:xfrm>
          <a:prstGeom prst="flowChartAlternateProcess">
            <a:avLst/>
          </a:prstGeom>
        </p:spPr>
        <p:style>
          <a:lnRef idx="1">
            <a:schemeClr val="accent6"/>
          </a:lnRef>
          <a:fillRef idx="2">
            <a:schemeClr val="accent6"/>
          </a:fillRef>
          <a:effectRef idx="1">
            <a:schemeClr val="accent6"/>
          </a:effectRef>
          <a:fontRef idx="minor">
            <a:schemeClr val="dk1"/>
          </a:fontRef>
        </p:style>
        <p:txBody>
          <a:bodyPr>
            <a:normAutofit/>
          </a:bodyPr>
          <a:lstStyle/>
          <a:p>
            <a:pPr marL="36576" indent="0" algn="ctr">
              <a:buNone/>
            </a:pPr>
            <a:r>
              <a:rPr lang="fr-FR" sz="2400" dirty="0" smtClean="0">
                <a:solidFill>
                  <a:schemeClr val="tx2">
                    <a:lumMod val="10000"/>
                  </a:schemeClr>
                </a:solidFill>
              </a:rPr>
              <a:t>Pour plus savoir sur les boissons probiotiques visitez notre site web: </a:t>
            </a:r>
            <a:r>
              <a:rPr lang="fr-FR" sz="2400" dirty="0" smtClean="0">
                <a:solidFill>
                  <a:schemeClr val="bg1">
                    <a:lumMod val="50000"/>
                  </a:schemeClr>
                </a:solidFill>
                <a:hlinkClick r:id="rId3"/>
              </a:rPr>
              <a:t>https://vita-salutis.netlify.app/</a:t>
            </a:r>
            <a:r>
              <a:rPr lang="fr-FR" sz="2400" dirty="0" smtClean="0">
                <a:solidFill>
                  <a:schemeClr val="bg1">
                    <a:lumMod val="50000"/>
                  </a:schemeClr>
                </a:solidFill>
              </a:rPr>
              <a:t> </a:t>
            </a:r>
            <a:r>
              <a:rPr lang="fr-FR" sz="2400" dirty="0" smtClean="0">
                <a:solidFill>
                  <a:schemeClr val="tx2">
                    <a:lumMod val="10000"/>
                  </a:schemeClr>
                </a:solidFill>
              </a:rPr>
              <a:t>et n’hésitez pas de nous donner votre avis sur nos produits en remplissant le formulaire de l’analyse sensorielle (Enquête) pour qu’on puisse améliorer notre service et satisfaire nos clients.</a:t>
            </a:r>
          </a:p>
          <a:p>
            <a:pPr marL="36576" indent="0" algn="ctr">
              <a:buNone/>
            </a:pPr>
            <a:r>
              <a:rPr lang="fr-FR" sz="2400" dirty="0" smtClean="0">
                <a:solidFill>
                  <a:schemeClr val="tx2">
                    <a:lumMod val="10000"/>
                  </a:schemeClr>
                </a:solidFill>
              </a:rPr>
              <a:t>Merci pour votre attention</a:t>
            </a:r>
            <a:endParaRPr lang="fr-FR" sz="2400" dirty="0">
              <a:solidFill>
                <a:schemeClr val="tx2">
                  <a:lumMod val="10000"/>
                </a:schemeClr>
              </a:solidFill>
            </a:endParaRPr>
          </a:p>
        </p:txBody>
      </p:sp>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l="36508" t="2721" r="32653" b="8992"/>
          <a:stretch/>
        </p:blipFill>
        <p:spPr>
          <a:xfrm flipH="1">
            <a:off x="1626810" y="3314699"/>
            <a:ext cx="823655" cy="15430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rotWithShape="1">
          <a:blip r:embed="rId5" cstate="print">
            <a:extLst>
              <a:ext uri="{28A0092B-C50C-407E-A947-70E740481C1C}">
                <a14:useLocalDpi xmlns:a14="http://schemas.microsoft.com/office/drawing/2010/main" val="0"/>
              </a:ext>
            </a:extLst>
          </a:blip>
          <a:srcRect l="35185" t="5556" r="38148" b="8519"/>
          <a:stretch/>
        </p:blipFill>
        <p:spPr>
          <a:xfrm>
            <a:off x="3934888" y="3298013"/>
            <a:ext cx="789512" cy="15430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rotWithShape="1">
          <a:blip r:embed="rId6" cstate="print">
            <a:extLst>
              <a:ext uri="{28A0092B-C50C-407E-A947-70E740481C1C}">
                <a14:useLocalDpi xmlns:a14="http://schemas.microsoft.com/office/drawing/2010/main" val="0"/>
              </a:ext>
            </a:extLst>
          </a:blip>
          <a:srcRect l="35185" t="5556" r="36173" b="8518"/>
          <a:stretch/>
        </p:blipFill>
        <p:spPr>
          <a:xfrm>
            <a:off x="2782955" y="3314699"/>
            <a:ext cx="819444" cy="15610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p:cNvPicPr>
            <a:picLocks noChangeAspect="1"/>
          </p:cNvPicPr>
          <p:nvPr/>
        </p:nvPicPr>
        <p:blipFill rotWithShape="1">
          <a:blip r:embed="rId7" cstate="print">
            <a:extLst>
              <a:ext uri="{28A0092B-C50C-407E-A947-70E740481C1C}">
                <a14:useLocalDpi xmlns:a14="http://schemas.microsoft.com/office/drawing/2010/main" val="0"/>
              </a:ext>
            </a:extLst>
          </a:blip>
          <a:srcRect l="30247" r="30247" b="11481"/>
          <a:stretch/>
        </p:blipFill>
        <p:spPr>
          <a:xfrm>
            <a:off x="5105400" y="3288950"/>
            <a:ext cx="914400" cy="15764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p:cNvPicPr>
            <a:picLocks noChangeAspect="1"/>
          </p:cNvPicPr>
          <p:nvPr/>
        </p:nvPicPr>
        <p:blipFill rotWithShape="1">
          <a:blip r:embed="rId8" cstate="print">
            <a:extLst>
              <a:ext uri="{28A0092B-C50C-407E-A947-70E740481C1C}">
                <a14:useLocalDpi xmlns:a14="http://schemas.microsoft.com/office/drawing/2010/main" val="0"/>
              </a:ext>
            </a:extLst>
          </a:blip>
          <a:srcRect l="32222" t="4075" r="35185" b="18889"/>
          <a:stretch/>
        </p:blipFill>
        <p:spPr>
          <a:xfrm>
            <a:off x="6352289" y="3281330"/>
            <a:ext cx="886711" cy="15764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806479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que">
  <a:themeElements>
    <a:clrScheme name="Personnalisé 5">
      <a:dk1>
        <a:srgbClr val="00B050"/>
      </a:dk1>
      <a:lt1>
        <a:sysClr val="window" lastClr="FFFFFF"/>
      </a:lt1>
      <a:dk2>
        <a:srgbClr val="006461"/>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que">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que">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Technic</Template>
  <TotalTime>15887</TotalTime>
  <Words>1701</Words>
  <Application>Microsoft Office PowerPoint</Application>
  <PresentationFormat>On-screen Show (16:9)</PresentationFormat>
  <Paragraphs>150</Paragraphs>
  <Slides>19</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Arial</vt:lpstr>
      <vt:lpstr>Calibri</vt:lpstr>
      <vt:lpstr>Cambria Math</vt:lpstr>
      <vt:lpstr>Franklin Gothic Book</vt:lpstr>
      <vt:lpstr>Franklin Gothic Demi</vt:lpstr>
      <vt:lpstr>Symbol</vt:lpstr>
      <vt:lpstr>Tahoma</vt:lpstr>
      <vt:lpstr>Times New Roman</vt:lpstr>
      <vt:lpstr>Wingdings 2</vt:lpstr>
      <vt:lpstr>Technique</vt:lpstr>
      <vt:lpstr>Université de science et technologies Houari Boumediene Département Génie Environnement option: Génie Alimentaire</vt:lpstr>
      <vt:lpstr>Sommaire</vt:lpstr>
      <vt:lpstr>Introduction </vt:lpstr>
      <vt:lpstr>Le kéfir</vt:lpstr>
      <vt:lpstr>Kéfir du Lait</vt:lpstr>
      <vt:lpstr>La composition du kéfir du lait</vt:lpstr>
      <vt:lpstr>Kéfir de fruits</vt:lpstr>
      <vt:lpstr>Méthode de préparation du kéfir de lait </vt:lpstr>
      <vt:lpstr>Méthode de préparation du kéfir de fruits </vt:lpstr>
      <vt:lpstr>La Kombucha</vt:lpstr>
      <vt:lpstr>Fermentation de Kombucha</vt:lpstr>
      <vt:lpstr>Aromatisation de Kombucha</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PC DELL</dc:creator>
  <cp:lastModifiedBy>pc</cp:lastModifiedBy>
  <cp:revision>728</cp:revision>
  <dcterms:created xsi:type="dcterms:W3CDTF">2021-03-10T09:00:54Z</dcterms:created>
  <dcterms:modified xsi:type="dcterms:W3CDTF">2021-04-11T22:10:18Z</dcterms:modified>
</cp:coreProperties>
</file>